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8" r:id="rId2"/>
    <p:sldId id="296" r:id="rId3"/>
    <p:sldId id="329" r:id="rId4"/>
    <p:sldId id="409" r:id="rId5"/>
    <p:sldId id="303" r:id="rId6"/>
    <p:sldId id="412" r:id="rId7"/>
    <p:sldId id="349" r:id="rId8"/>
    <p:sldId id="348" r:id="rId9"/>
    <p:sldId id="383" r:id="rId10"/>
    <p:sldId id="424" r:id="rId11"/>
    <p:sldId id="415" r:id="rId12"/>
    <p:sldId id="425" r:id="rId13"/>
    <p:sldId id="418" r:id="rId14"/>
    <p:sldId id="426" r:id="rId15"/>
    <p:sldId id="417" r:id="rId16"/>
    <p:sldId id="416" r:id="rId17"/>
    <p:sldId id="422" r:id="rId18"/>
    <p:sldId id="380" r:id="rId19"/>
    <p:sldId id="411" r:id="rId20"/>
    <p:sldId id="423" r:id="rId21"/>
    <p:sldId id="334" r:id="rId22"/>
    <p:sldId id="421" r:id="rId23"/>
    <p:sldId id="420" r:id="rId24"/>
    <p:sldId id="291" r:id="rId25"/>
    <p:sldId id="414" r:id="rId26"/>
    <p:sldId id="287" r:id="rId27"/>
    <p:sldId id="286" r:id="rId28"/>
    <p:sldId id="284" r:id="rId2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00B"/>
    <a:srgbClr val="82FF09"/>
    <a:srgbClr val="FFFFCC"/>
    <a:srgbClr val="E0C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9E8F2-7140-4B2B-B96A-3541D1629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D9853D-0A6F-4FE7-9CF2-29931BC05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EB7AE4-9718-4D28-BACA-024EDE66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6EB232-F9F8-41CD-8074-B95E5E40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C011D3-A4F1-4DD9-B806-B909582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799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346DC-F862-4574-A503-DA36C767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C177590-E6DF-40BD-A754-D11955555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C677EB6-F1A3-4976-BEA8-23AA77E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8606B6-B004-4714-992B-8E2A02A7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DEF3933-9D1B-41F7-B09E-657F4A2F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4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95C94E-3D5A-42EB-ADBD-DC9100DBF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739B056-0A97-4AA7-A62C-DE4D8061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37639AF-89C0-48C4-AF24-45622041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DC2132-AEE6-4E54-81A4-A228C9BE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BB2655-8ADE-40B3-A10B-7A8F3FAB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71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195F7-1283-41B7-81B0-9EBAEDDB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6C460A-C24A-41D4-A02E-EF3D5DC5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1FAC251-6E71-452F-A6FB-5F4D953C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1D28216-B483-46BD-B2FA-7CC15C35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9E6F10E-2545-4FCB-8E54-4C9D3588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437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EAD3A-884A-42D3-83F8-82FBB610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C6E784C-2C55-409F-81B1-756784A8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48A887-7AFC-47F9-BA20-693649CA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F68389-3E63-4E9B-B87F-951F6BF6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4EA34CC-2ED2-4DF8-8904-E1C4EE79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15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C8982-7C63-4CDA-9225-9DFBEFA0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8DB267-D520-4726-A74B-ACD51FB67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8E8D38-9C11-42C9-9CE4-3A981A3A3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B2EC70B-14DF-45BA-90F6-7D5BDBEA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1C04A48-1114-4268-B745-3A5F7293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55A1863-7A60-4298-84FF-EC3ADD13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42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5108C-B94C-4E3F-9C13-F65E0C36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EEBFFD6-728D-41DE-866C-1B8EF2D7A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E76D68-9E7C-4921-A72C-E2B6F0F2B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F466BAD-F7C2-4011-8D4B-11CBC843E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37EF06E-82E2-46EC-B708-2F72C6056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294CCA3-395C-4F11-9A4B-DDA64CE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5A4A0502-6FFF-4A31-8FAC-7F5C4223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20A4AFC-84EE-4924-9A5D-2AA1D336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76D37-F88B-458D-88F1-A1DD3FC8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69130D2-8CD7-46D0-86A8-94B76291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8E28DA3-6598-453A-8E91-65314A86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B883AA1-E741-451C-80FE-5CF1CAFA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40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5B2418F-A373-4C35-BBC3-6DDCEF62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0018CFA-4750-41F0-B656-D00836F8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182E4CF-B1C5-45A7-B200-6C0AC436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273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81A32-24B0-45B6-958B-2292DE0B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DD381D-B675-4348-97B7-1E931BA2C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A6F9523-7B85-4675-85A5-5FCF865E7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F10F18F-3645-4D97-94CA-9F102C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F9AB712-697C-45DB-B3F0-67D8D6A0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2AB8464-DDDE-4C83-BBBC-2A3E1A69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92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AD4F6-84E6-4CB7-93C1-A7070B4F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C680B55-CA71-4D6F-A398-1D041B4EC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096042E-152C-41DE-B5CC-AC60901DB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119F73D-A90E-447A-A8D3-ECED01D3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0B30ED2-5379-4B31-83F7-ACB15DD4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3887F11-A42E-43AB-A587-09C0169C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9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F7671CE-F253-4F4B-9919-F25F8EC0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D96C7D-1804-414D-8FE3-BABD896CC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192ACA-E985-45E9-8E5B-339CCBBC0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29D5156-5B57-44C5-92FC-44160C46A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55AF9F5-7128-4D04-B90B-FDA59C7B7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531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https://www.facebook.com/PortoDesaparecido/photos/a.567385679983305/1117055425016325/?type=3" TargetMode="Externa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mipweb.cm-porto.pt/MuniSIG/MuniSIGViewer/index.html?configBase=https://mipweb.cm-porto.pt/MuniSIG/REST/sites/CARTOGRAFIA1892/viewers/Cartografia_1892/virtualdirectory/Resources/Config/Default" TargetMode="Externa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earthengine.google.com/timelapse/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hyperlink" Target="https://www.dge.mec.pt/.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dge.mec.pt/.pt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://gisaweb.cm-porto.pt/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://www.ine.p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inemateca.pt/" TargetMode="External"/><Relationship Id="rId11" Type="http://schemas.microsoft.com/office/2007/relationships/hdphoto" Target="../media/hdphoto1.wdp"/><Relationship Id="rId5" Type="http://schemas.openxmlformats.org/officeDocument/2006/relationships/hyperlink" Target="https://digitarq.cpf.arquivos.pt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adporto.dglab.gov.pt/" TargetMode="External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cm-porto.pt/" TargetMode="External"/><Relationship Id="rId7" Type="http://schemas.openxmlformats.org/officeDocument/2006/relationships/hyperlink" Target="https://www.jfparanhos-porto.pt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ew: 'Minions' delivers a lot — maybe even too much — of a good thing -  The Washington Post">
            <a:extLst>
              <a:ext uri="{FF2B5EF4-FFF2-40B4-BE49-F238E27FC236}">
                <a16:creationId xmlns:a16="http://schemas.microsoft.com/office/drawing/2014/main" id="{E94F33A2-07E3-476D-B889-94592854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4A41D0A-8335-457D-9A26-4142A3BC2813}"/>
              </a:ext>
            </a:extLst>
          </p:cNvPr>
          <p:cNvSpPr txBox="1"/>
          <p:nvPr/>
        </p:nvSpPr>
        <p:spPr>
          <a:xfrm rot="151113">
            <a:off x="5857462" y="187887"/>
            <a:ext cx="2955235" cy="2739211"/>
          </a:xfrm>
          <a:prstGeom prst="rect">
            <a:avLst/>
          </a:prstGeom>
          <a:solidFill>
            <a:srgbClr val="FDE00B"/>
          </a:solidFill>
        </p:spPr>
        <p:txBody>
          <a:bodyPr wrap="square" rtlCol="0">
            <a:spAutoFit/>
          </a:bodyPr>
          <a:lstStyle/>
          <a:p>
            <a:pPr algn="ctr"/>
            <a:endParaRPr lang="pt-PT" sz="800" b="1" dirty="0"/>
          </a:p>
          <a:p>
            <a:pPr algn="ctr"/>
            <a:endParaRPr lang="pt-PT" sz="1400" b="1" dirty="0">
              <a:latin typeface="Verdana Pro Black" panose="020B0A04030504040204" pitchFamily="34" charset="0"/>
            </a:endParaRPr>
          </a:p>
          <a:p>
            <a:pPr algn="ctr"/>
            <a:r>
              <a:rPr lang="pt-PT" sz="6400" b="1" dirty="0">
                <a:latin typeface="Verdana Pro Black" panose="020B0A04030504040204" pitchFamily="34" charset="0"/>
              </a:rPr>
              <a:t>BORA</a:t>
            </a:r>
          </a:p>
          <a:p>
            <a:pPr algn="ctr"/>
            <a:r>
              <a:rPr lang="pt-PT" sz="6400" b="1" dirty="0">
                <a:latin typeface="Verdana Pro Black" panose="020B0A04030504040204" pitchFamily="34" charset="0"/>
              </a:rPr>
              <a:t>LÁ!</a:t>
            </a:r>
          </a:p>
          <a:p>
            <a:pPr algn="ctr"/>
            <a:endParaRPr lang="pt-PT" sz="1400" b="1" dirty="0">
              <a:latin typeface="Verdana Pro Black" panose="020B0A04030504040204" pitchFamily="34" charset="0"/>
            </a:endParaRPr>
          </a:p>
          <a:p>
            <a:pPr algn="ctr"/>
            <a:endParaRPr lang="pt-PT" sz="8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B1271C-4300-408D-A18B-3C9768979CB7}"/>
              </a:ext>
            </a:extLst>
          </p:cNvPr>
          <p:cNvSpPr txBox="1"/>
          <p:nvPr/>
        </p:nvSpPr>
        <p:spPr>
          <a:xfrm rot="20905848">
            <a:off x="6931323" y="1985509"/>
            <a:ext cx="1950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4800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Mazé</a:t>
            </a:r>
            <a:r>
              <a:rPr lang="pt-PT" sz="4800" u="sng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353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7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da área nas traseiras do Hospital de São João, em Paranhos, Porto (2020).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Google Street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captura de imagem)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209418A-ECA5-439A-B83E-75FED421F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465"/>
            <a:ext cx="12192000" cy="409412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5E5BE3-5CB7-40D2-B476-253D0FF6B303}"/>
              </a:ext>
            </a:extLst>
          </p:cNvPr>
          <p:cNvSpPr txBox="1"/>
          <p:nvPr/>
        </p:nvSpPr>
        <p:spPr>
          <a:xfrm>
            <a:off x="795131" y="2448832"/>
            <a:ext cx="368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ISEP (Instituto Superior de Engenharia – IPP)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7FE486E-7468-4289-8689-13C9F8B470D9}"/>
              </a:ext>
            </a:extLst>
          </p:cNvPr>
          <p:cNvSpPr txBox="1"/>
          <p:nvPr/>
        </p:nvSpPr>
        <p:spPr>
          <a:xfrm>
            <a:off x="6967965" y="1699165"/>
            <a:ext cx="285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Hospital de São João (SNS) / Faculdade de Medicina (UP)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B26BC95-EE07-4C51-A039-C54087BCA4CA}"/>
              </a:ext>
            </a:extLst>
          </p:cNvPr>
          <p:cNvSpPr txBox="1"/>
          <p:nvPr/>
        </p:nvSpPr>
        <p:spPr>
          <a:xfrm>
            <a:off x="7095613" y="2500683"/>
            <a:ext cx="252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ESSP</a:t>
            </a:r>
            <a:r>
              <a:rPr lang="pt-PT" b="1" dirty="0">
                <a:solidFill>
                  <a:schemeClr val="bg1"/>
                </a:solidFill>
              </a:rPr>
              <a:t> (Escola Superior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de Saúde – IPP)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775310-0758-44AC-BA41-2FB4F45D9BFA}"/>
              </a:ext>
            </a:extLst>
          </p:cNvPr>
          <p:cNvSpPr txBox="1"/>
          <p:nvPr/>
        </p:nvSpPr>
        <p:spPr>
          <a:xfrm>
            <a:off x="6011698" y="2029139"/>
            <a:ext cx="113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Campus</a:t>
            </a:r>
          </a:p>
          <a:p>
            <a:pPr algn="ctr"/>
            <a:r>
              <a:rPr lang="pt-PT" b="1" dirty="0"/>
              <a:t> São João</a:t>
            </a:r>
          </a:p>
        </p:txBody>
      </p:sp>
    </p:spTree>
    <p:extLst>
      <p:ext uri="{BB962C8B-B14F-4D97-AF65-F5344CB8AC3E}">
        <p14:creationId xmlns:p14="http://schemas.microsoft.com/office/powerpoint/2010/main" val="42701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8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aérea do Hospital de São João e arredores, Paranhos, Porto (1962).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Arquivo Histórico do Porto – http://gisaweb.cm-porto.pt)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618674-406C-485B-A297-4807F5FA9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69" y="-241570"/>
            <a:ext cx="8403728" cy="589924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38D7265-ECEC-443F-89A0-3F332CF1805F}"/>
              </a:ext>
            </a:extLst>
          </p:cNvPr>
          <p:cNvSpPr txBox="1"/>
          <p:nvPr/>
        </p:nvSpPr>
        <p:spPr>
          <a:xfrm>
            <a:off x="8425118" y="377026"/>
            <a:ext cx="195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Escola Superior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de Educação (IPP)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738AB7-52D3-4125-A4A8-DB700C0C8B2D}"/>
              </a:ext>
            </a:extLst>
          </p:cNvPr>
          <p:cNvSpPr txBox="1"/>
          <p:nvPr/>
        </p:nvSpPr>
        <p:spPr>
          <a:xfrm>
            <a:off x="4309643" y="-37288"/>
            <a:ext cx="28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Hospital de São João (SNS) / Faculdade de Medicina (UP)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DC93E4-47F7-49E8-A9B4-5D2242DAE421}"/>
              </a:ext>
            </a:extLst>
          </p:cNvPr>
          <p:cNvSpPr txBox="1"/>
          <p:nvPr/>
        </p:nvSpPr>
        <p:spPr>
          <a:xfrm>
            <a:off x="8302396" y="1059146"/>
            <a:ext cx="177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Engenharia (UP)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3A57EF-569B-4A95-904C-E8DB25E14870}"/>
              </a:ext>
            </a:extLst>
          </p:cNvPr>
          <p:cNvSpPr txBox="1"/>
          <p:nvPr/>
        </p:nvSpPr>
        <p:spPr>
          <a:xfrm>
            <a:off x="5664229" y="4066907"/>
            <a:ext cx="1781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Cemitério de Paranhos (e área de ampliação)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00143A-0C44-4647-940F-52845CBB65C6}"/>
              </a:ext>
            </a:extLst>
          </p:cNvPr>
          <p:cNvSpPr txBox="1"/>
          <p:nvPr/>
        </p:nvSpPr>
        <p:spPr>
          <a:xfrm>
            <a:off x="4122213" y="1391846"/>
            <a:ext cx="296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Desporto (UP)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A14F0EC-9972-489B-98B8-536B50120CAA}"/>
              </a:ext>
            </a:extLst>
          </p:cNvPr>
          <p:cNvSpPr txBox="1"/>
          <p:nvPr/>
        </p:nvSpPr>
        <p:spPr>
          <a:xfrm>
            <a:off x="3147380" y="583982"/>
            <a:ext cx="70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IPO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03E34E2-A22F-45E4-9DD8-D3AA0B98B4CD}"/>
              </a:ext>
            </a:extLst>
          </p:cNvPr>
          <p:cNvSpPr txBox="1"/>
          <p:nvPr/>
        </p:nvSpPr>
        <p:spPr>
          <a:xfrm>
            <a:off x="8358362" y="2407882"/>
            <a:ext cx="160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Economia (UP)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CFB5195-BE47-49CE-B0ED-D3723128A7C7}"/>
              </a:ext>
            </a:extLst>
          </p:cNvPr>
          <p:cNvSpPr txBox="1"/>
          <p:nvPr/>
        </p:nvSpPr>
        <p:spPr>
          <a:xfrm>
            <a:off x="1781798" y="677505"/>
            <a:ext cx="155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Universidade Portucalense</a:t>
            </a:r>
          </a:p>
        </p:txBody>
      </p:sp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4D942335-0230-4892-A551-10E621046B4A}"/>
              </a:ext>
            </a:extLst>
          </p:cNvPr>
          <p:cNvCxnSpPr>
            <a:cxnSpLocks/>
          </p:cNvCxnSpPr>
          <p:nvPr/>
        </p:nvCxnSpPr>
        <p:spPr>
          <a:xfrm>
            <a:off x="2036789" y="1236796"/>
            <a:ext cx="0" cy="3212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64E398F-3808-484A-AFE3-BCE5757F332B}"/>
              </a:ext>
            </a:extLst>
          </p:cNvPr>
          <p:cNvSpPr txBox="1"/>
          <p:nvPr/>
        </p:nvSpPr>
        <p:spPr>
          <a:xfrm>
            <a:off x="2877698" y="2850437"/>
            <a:ext cx="173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I3S (Institutos de Investigação)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0EF747-911B-453E-927B-9CDD4EDA9D63}"/>
              </a:ext>
            </a:extLst>
          </p:cNvPr>
          <p:cNvSpPr txBox="1"/>
          <p:nvPr/>
        </p:nvSpPr>
        <p:spPr>
          <a:xfrm>
            <a:off x="2853634" y="4796113"/>
            <a:ext cx="242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Medicina Dentária (UP)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87F8DE5-CEE0-4825-A71B-3A69B10A59C6}"/>
              </a:ext>
            </a:extLst>
          </p:cNvPr>
          <p:cNvSpPr txBox="1"/>
          <p:nvPr/>
        </p:nvSpPr>
        <p:spPr>
          <a:xfrm>
            <a:off x="8100262" y="1835917"/>
            <a:ext cx="177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0B050"/>
                </a:solidFill>
              </a:rPr>
              <a:t>Parque Urbano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971D7B5-1DEE-4819-BA12-7A59515D0BC3}"/>
              </a:ext>
            </a:extLst>
          </p:cNvPr>
          <p:cNvSpPr txBox="1"/>
          <p:nvPr/>
        </p:nvSpPr>
        <p:spPr>
          <a:xfrm>
            <a:off x="4202350" y="2148031"/>
            <a:ext cx="355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0B050"/>
                </a:solidFill>
              </a:rPr>
              <a:t>Parque Urbano (área de ampliação)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95E306A-574C-476A-A915-D909004748F7}"/>
              </a:ext>
            </a:extLst>
          </p:cNvPr>
          <p:cNvSpPr txBox="1"/>
          <p:nvPr/>
        </p:nvSpPr>
        <p:spPr>
          <a:xfrm>
            <a:off x="1838970" y="3700663"/>
            <a:ext cx="140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070C0"/>
                </a:solidFill>
              </a:rPr>
              <a:t>Estação de Metro / Polo Universitário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01FDAD7-110C-4C52-A937-CAF49056B775}"/>
              </a:ext>
            </a:extLst>
          </p:cNvPr>
          <p:cNvSpPr txBox="1"/>
          <p:nvPr/>
        </p:nvSpPr>
        <p:spPr>
          <a:xfrm>
            <a:off x="1823354" y="2143413"/>
            <a:ext cx="224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ESSP (Escola Superior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de Saúde – IPP)</a:t>
            </a:r>
          </a:p>
        </p:txBody>
      </p:sp>
    </p:spTree>
    <p:extLst>
      <p:ext uri="{BB962C8B-B14F-4D97-AF65-F5344CB8AC3E}">
        <p14:creationId xmlns:p14="http://schemas.microsoft.com/office/powerpoint/2010/main" val="388294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9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aérea do Hospital de São João e arredores, Paranhos, Porto (2021).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Google Street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captura de imagem)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3D70C2C-3F74-4A3B-AB5C-EB569A6CF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02" y="15698"/>
            <a:ext cx="8226661" cy="567865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B2C2306-FA06-4457-B367-A908DE349BA8}"/>
              </a:ext>
            </a:extLst>
          </p:cNvPr>
          <p:cNvSpPr txBox="1"/>
          <p:nvPr/>
        </p:nvSpPr>
        <p:spPr>
          <a:xfrm>
            <a:off x="5994400" y="1872257"/>
            <a:ext cx="214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Parque Urbano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(área de ampliação)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DC4306D-60DC-4658-A49C-449DA8334A9F}"/>
              </a:ext>
            </a:extLst>
          </p:cNvPr>
          <p:cNvSpPr txBox="1"/>
          <p:nvPr/>
        </p:nvSpPr>
        <p:spPr>
          <a:xfrm>
            <a:off x="5438515" y="3741050"/>
            <a:ext cx="140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Estação de Metro / Polo Universitário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A48CB66-722B-42B4-B4E4-02345A39F366}"/>
              </a:ext>
            </a:extLst>
          </p:cNvPr>
          <p:cNvSpPr txBox="1"/>
          <p:nvPr/>
        </p:nvSpPr>
        <p:spPr>
          <a:xfrm>
            <a:off x="8960644" y="1741630"/>
            <a:ext cx="103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Parque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Urbano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CC5776A-A149-43F3-A320-959D7D2E0032}"/>
              </a:ext>
            </a:extLst>
          </p:cNvPr>
          <p:cNvSpPr txBox="1"/>
          <p:nvPr/>
        </p:nvSpPr>
        <p:spPr>
          <a:xfrm>
            <a:off x="8908268" y="2464342"/>
            <a:ext cx="1409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de Economia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(UP)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9A62AE-9C1B-4146-9DE7-C97AC440BEAF}"/>
              </a:ext>
            </a:extLst>
          </p:cNvPr>
          <p:cNvSpPr txBox="1"/>
          <p:nvPr/>
        </p:nvSpPr>
        <p:spPr>
          <a:xfrm>
            <a:off x="9020888" y="1203381"/>
            <a:ext cx="85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FEUP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B32633D-A66D-4407-8837-ECD0CD7A6321}"/>
              </a:ext>
            </a:extLst>
          </p:cNvPr>
          <p:cNvSpPr txBox="1"/>
          <p:nvPr/>
        </p:nvSpPr>
        <p:spPr>
          <a:xfrm>
            <a:off x="9091273" y="289942"/>
            <a:ext cx="122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ESEP (IPP)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FCFCCD6-D22F-48B4-8BCD-6BD32278FBE1}"/>
              </a:ext>
            </a:extLst>
          </p:cNvPr>
          <p:cNvSpPr txBox="1"/>
          <p:nvPr/>
        </p:nvSpPr>
        <p:spPr>
          <a:xfrm>
            <a:off x="5631545" y="1159365"/>
            <a:ext cx="296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Desporto (UP)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16EEBB3-A1BB-4288-83E3-F6C31F786B9E}"/>
              </a:ext>
            </a:extLst>
          </p:cNvPr>
          <p:cNvSpPr txBox="1"/>
          <p:nvPr/>
        </p:nvSpPr>
        <p:spPr>
          <a:xfrm>
            <a:off x="5882150" y="2850437"/>
            <a:ext cx="173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I3S (Institutos de Investigação)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8612D2B-6A24-4E2D-A447-2011AE7C1E5F}"/>
              </a:ext>
            </a:extLst>
          </p:cNvPr>
          <p:cNvSpPr txBox="1"/>
          <p:nvPr/>
        </p:nvSpPr>
        <p:spPr>
          <a:xfrm>
            <a:off x="6368618" y="4577343"/>
            <a:ext cx="1522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de Medicina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Dentária (UP)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0566CD8-E034-4DAD-8ECC-458FC45C7411}"/>
              </a:ext>
            </a:extLst>
          </p:cNvPr>
          <p:cNvSpPr txBox="1"/>
          <p:nvPr/>
        </p:nvSpPr>
        <p:spPr>
          <a:xfrm>
            <a:off x="7823922" y="4255228"/>
            <a:ext cx="1409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Cemitério de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Paranhos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9273BA9-C029-460E-BB5A-311202D6D4C6}"/>
              </a:ext>
            </a:extLst>
          </p:cNvPr>
          <p:cNvSpPr txBox="1"/>
          <p:nvPr/>
        </p:nvSpPr>
        <p:spPr>
          <a:xfrm>
            <a:off x="5961086" y="-16428"/>
            <a:ext cx="2969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Hospital de São João (SNS) / Faculdade de Medicina (UP)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7997F60-E35C-4B4B-9ECC-DC9FBDA40C8E}"/>
              </a:ext>
            </a:extLst>
          </p:cNvPr>
          <p:cNvSpPr txBox="1"/>
          <p:nvPr/>
        </p:nvSpPr>
        <p:spPr>
          <a:xfrm>
            <a:off x="2113301" y="1645283"/>
            <a:ext cx="79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ISEP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(IPP)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39810ED-9234-44B3-B548-07EDB5FA6A83}"/>
              </a:ext>
            </a:extLst>
          </p:cNvPr>
          <p:cNvSpPr txBox="1"/>
          <p:nvPr/>
        </p:nvSpPr>
        <p:spPr>
          <a:xfrm>
            <a:off x="4020453" y="244652"/>
            <a:ext cx="63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IPO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2CB56E5-44B2-4830-BB79-627B89A118CD}"/>
              </a:ext>
            </a:extLst>
          </p:cNvPr>
          <p:cNvSpPr txBox="1"/>
          <p:nvPr/>
        </p:nvSpPr>
        <p:spPr>
          <a:xfrm>
            <a:off x="2510536" y="741716"/>
            <a:ext cx="155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Universidade Portucalense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4467CA8-A791-466B-BB04-B0E61D837970}"/>
              </a:ext>
            </a:extLst>
          </p:cNvPr>
          <p:cNvSpPr txBox="1"/>
          <p:nvPr/>
        </p:nvSpPr>
        <p:spPr>
          <a:xfrm>
            <a:off x="3140002" y="1852336"/>
            <a:ext cx="79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ESSP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(IPP)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590791F-9CD5-42E8-BD94-E0A71F97B6BC}"/>
              </a:ext>
            </a:extLst>
          </p:cNvPr>
          <p:cNvSpPr txBox="1"/>
          <p:nvPr/>
        </p:nvSpPr>
        <p:spPr>
          <a:xfrm>
            <a:off x="4562565" y="2862148"/>
            <a:ext cx="1431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Psicologia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(UP)</a:t>
            </a:r>
          </a:p>
        </p:txBody>
      </p:sp>
    </p:spTree>
    <p:extLst>
      <p:ext uri="{BB962C8B-B14F-4D97-AF65-F5344CB8AC3E}">
        <p14:creationId xmlns:p14="http://schemas.microsoft.com/office/powerpoint/2010/main" val="35324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Nenhuma descrição de foto disponível.">
            <a:hlinkClick r:id="rId5"/>
            <a:extLst>
              <a:ext uri="{FF2B5EF4-FFF2-40B4-BE49-F238E27FC236}">
                <a16:creationId xmlns:a16="http://schemas.microsoft.com/office/drawing/2014/main" id="{BE780E58-5646-401B-9238-F68A0C0C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7" y="-189889"/>
            <a:ext cx="8845432" cy="64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F801271-9507-471D-BD31-63D491523D0B}"/>
              </a:ext>
            </a:extLst>
          </p:cNvPr>
          <p:cNvSpPr txBox="1"/>
          <p:nvPr/>
        </p:nvSpPr>
        <p:spPr>
          <a:xfrm>
            <a:off x="5428721" y="2169277"/>
            <a:ext cx="28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Hospital de São João (SNS) / Faculdade de Medicina (UP)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323726-3910-4CBA-AC47-AAD36479312F}"/>
              </a:ext>
            </a:extLst>
          </p:cNvPr>
          <p:cNvSpPr txBox="1"/>
          <p:nvPr/>
        </p:nvSpPr>
        <p:spPr>
          <a:xfrm>
            <a:off x="2739014" y="3958078"/>
            <a:ext cx="28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Bairro da Fábrica </a:t>
            </a:r>
          </a:p>
          <a:p>
            <a:r>
              <a:rPr lang="pt-PT" b="1" dirty="0">
                <a:solidFill>
                  <a:schemeClr val="bg1"/>
                </a:solidFill>
              </a:rPr>
              <a:t>da Areosa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25469E-3587-462A-AB27-ABF02DFEABD9}"/>
              </a:ext>
            </a:extLst>
          </p:cNvPr>
          <p:cNvSpPr txBox="1"/>
          <p:nvPr/>
        </p:nvSpPr>
        <p:spPr>
          <a:xfrm flipH="1">
            <a:off x="-7255" y="566493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10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aérea do Hospital de São João e arredores, Paranhos, Porto (1963).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Arquivo Histórico do Porto – http://gisaweb.cm-porto.pt)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6B1703-F4DC-468F-A746-58B7E1CFBDE5}"/>
              </a:ext>
            </a:extLst>
          </p:cNvPr>
          <p:cNvSpPr txBox="1"/>
          <p:nvPr/>
        </p:nvSpPr>
        <p:spPr>
          <a:xfrm>
            <a:off x="1606892" y="1155397"/>
            <a:ext cx="15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Faculdade de </a:t>
            </a:r>
          </a:p>
          <a:p>
            <a:r>
              <a:rPr lang="pt-PT" b="1" dirty="0">
                <a:solidFill>
                  <a:schemeClr val="bg1"/>
                </a:solidFill>
              </a:rPr>
              <a:t>Desporto</a:t>
            </a:r>
          </a:p>
          <a:p>
            <a:r>
              <a:rPr lang="pt-PT" b="1" dirty="0">
                <a:solidFill>
                  <a:schemeClr val="bg1"/>
                </a:solidFill>
              </a:rPr>
              <a:t>(UP)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42F03E8-904E-4E4D-951F-6B990975C973}"/>
              </a:ext>
            </a:extLst>
          </p:cNvPr>
          <p:cNvSpPr txBox="1"/>
          <p:nvPr/>
        </p:nvSpPr>
        <p:spPr>
          <a:xfrm>
            <a:off x="5762174" y="3047658"/>
            <a:ext cx="125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ESEP (IPP)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270F49A-CF36-4D1E-B00D-81784BFFAE4E}"/>
              </a:ext>
            </a:extLst>
          </p:cNvPr>
          <p:cNvSpPr txBox="1"/>
          <p:nvPr/>
        </p:nvSpPr>
        <p:spPr>
          <a:xfrm>
            <a:off x="8157027" y="442346"/>
            <a:ext cx="65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IPO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9FE628-62BD-4118-BB7A-19C56D96BD37}"/>
              </a:ext>
            </a:extLst>
          </p:cNvPr>
          <p:cNvSpPr txBox="1"/>
          <p:nvPr/>
        </p:nvSpPr>
        <p:spPr>
          <a:xfrm>
            <a:off x="2721426" y="108519"/>
            <a:ext cx="111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ISEP (IPP)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F0BEFA-A9AF-48E6-B25C-27615C0565FA}"/>
              </a:ext>
            </a:extLst>
          </p:cNvPr>
          <p:cNvSpPr txBox="1"/>
          <p:nvPr/>
        </p:nvSpPr>
        <p:spPr>
          <a:xfrm>
            <a:off x="1582062" y="362518"/>
            <a:ext cx="117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ESSP (IPP)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E43F6B2-1A79-44F4-A911-6D43713CC1E1}"/>
              </a:ext>
            </a:extLst>
          </p:cNvPr>
          <p:cNvSpPr txBox="1"/>
          <p:nvPr/>
        </p:nvSpPr>
        <p:spPr>
          <a:xfrm>
            <a:off x="1585121" y="2628592"/>
            <a:ext cx="176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Engenharia (UP)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4CD3914-DA8A-4F00-BFB4-68A1E039C77F}"/>
              </a:ext>
            </a:extLst>
          </p:cNvPr>
          <p:cNvSpPr txBox="1"/>
          <p:nvPr/>
        </p:nvSpPr>
        <p:spPr>
          <a:xfrm>
            <a:off x="4463558" y="72239"/>
            <a:ext cx="152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Universidade Portucalense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ED2E9AA-1EBD-43EB-A89A-804D08A5D1A0}"/>
              </a:ext>
            </a:extLst>
          </p:cNvPr>
          <p:cNvSpPr txBox="1"/>
          <p:nvPr/>
        </p:nvSpPr>
        <p:spPr>
          <a:xfrm>
            <a:off x="8483498" y="1549034"/>
            <a:ext cx="176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Estrada da Circunvalação</a:t>
            </a:r>
          </a:p>
        </p:txBody>
      </p:sp>
    </p:spTree>
    <p:extLst>
      <p:ext uri="{BB962C8B-B14F-4D97-AF65-F5344CB8AC3E}">
        <p14:creationId xmlns:p14="http://schemas.microsoft.com/office/powerpoint/2010/main" val="35210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11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aérea do Hospital de São João e arredores, Paranhos, Porto (2021).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Google Street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captura de imagem)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FBF4C33-D3EF-4BCB-BDEE-3162272D8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54" y="14514"/>
            <a:ext cx="8259492" cy="565304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E0BD27B-13D5-4423-AFB8-9F720BB092F4}"/>
              </a:ext>
            </a:extLst>
          </p:cNvPr>
          <p:cNvSpPr txBox="1"/>
          <p:nvPr/>
        </p:nvSpPr>
        <p:spPr>
          <a:xfrm>
            <a:off x="2961136" y="3686240"/>
            <a:ext cx="177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Engenharia (UP)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191F79-8486-4E4E-8360-1FAFD866D436}"/>
              </a:ext>
            </a:extLst>
          </p:cNvPr>
          <p:cNvSpPr txBox="1"/>
          <p:nvPr/>
        </p:nvSpPr>
        <p:spPr>
          <a:xfrm>
            <a:off x="2540226" y="2189761"/>
            <a:ext cx="111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Parque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Urbano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E68355-5E5D-428C-B7B6-44A2F41DC8F0}"/>
              </a:ext>
            </a:extLst>
          </p:cNvPr>
          <p:cNvSpPr txBox="1"/>
          <p:nvPr/>
        </p:nvSpPr>
        <p:spPr>
          <a:xfrm>
            <a:off x="2482422" y="268533"/>
            <a:ext cx="1395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Parque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Urbano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(área de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ampliação)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BE978E-D220-47C3-BE4F-A4597551CDAD}"/>
              </a:ext>
            </a:extLst>
          </p:cNvPr>
          <p:cNvSpPr txBox="1"/>
          <p:nvPr/>
        </p:nvSpPr>
        <p:spPr>
          <a:xfrm>
            <a:off x="3696539" y="407032"/>
            <a:ext cx="1395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de Desporto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(UP)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3A5B31-8BAC-4459-A97F-CC85352F031C}"/>
              </a:ext>
            </a:extLst>
          </p:cNvPr>
          <p:cNvSpPr txBox="1"/>
          <p:nvPr/>
        </p:nvSpPr>
        <p:spPr>
          <a:xfrm>
            <a:off x="6386280" y="4098195"/>
            <a:ext cx="197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Bairro da Fábrica </a:t>
            </a:r>
          </a:p>
          <a:p>
            <a:pPr algn="ctr"/>
            <a:r>
              <a:rPr lang="pt-PT" b="1" dirty="0"/>
              <a:t>da Areosa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4418BE8-29FC-499B-AB7A-594FA9BBE44F}"/>
              </a:ext>
            </a:extLst>
          </p:cNvPr>
          <p:cNvSpPr txBox="1"/>
          <p:nvPr/>
        </p:nvSpPr>
        <p:spPr>
          <a:xfrm>
            <a:off x="7112000" y="3381482"/>
            <a:ext cx="125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ESEP (IPP)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C42B02A-60AC-4620-9DD8-C05CEB14C1F1}"/>
              </a:ext>
            </a:extLst>
          </p:cNvPr>
          <p:cNvSpPr txBox="1"/>
          <p:nvPr/>
        </p:nvSpPr>
        <p:spPr>
          <a:xfrm>
            <a:off x="4873745" y="1051667"/>
            <a:ext cx="28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Hospital de São João (SNS) / Faculdade de Medicina (UP)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D76B195-3D70-4D95-8E1C-6DB5A2A7082C}"/>
              </a:ext>
            </a:extLst>
          </p:cNvPr>
          <p:cNvSpPr txBox="1"/>
          <p:nvPr/>
        </p:nvSpPr>
        <p:spPr>
          <a:xfrm>
            <a:off x="8011881" y="-60142"/>
            <a:ext cx="63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IPO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CC724C5-224F-4B86-AC1F-87CFE9113C81}"/>
              </a:ext>
            </a:extLst>
          </p:cNvPr>
          <p:cNvSpPr txBox="1"/>
          <p:nvPr/>
        </p:nvSpPr>
        <p:spPr>
          <a:xfrm>
            <a:off x="1948811" y="538414"/>
            <a:ext cx="55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I3S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BA23F58-AD19-43F7-9852-11E0AE6E76DF}"/>
              </a:ext>
            </a:extLst>
          </p:cNvPr>
          <p:cNvSpPr txBox="1"/>
          <p:nvPr/>
        </p:nvSpPr>
        <p:spPr>
          <a:xfrm>
            <a:off x="1956071" y="2026123"/>
            <a:ext cx="55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FEP</a:t>
            </a:r>
          </a:p>
        </p:txBody>
      </p:sp>
    </p:spTree>
    <p:extLst>
      <p:ext uri="{BB962C8B-B14F-4D97-AF65-F5344CB8AC3E}">
        <p14:creationId xmlns:p14="http://schemas.microsoft.com/office/powerpoint/2010/main" val="21209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12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aérea do Hospital de São João e arredores, Paranhos, Porto (década de 60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https://porto-antigo.blogspot.pt)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E5AEE43B-4705-4B2B-A0B4-91D6C1F5F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99" y="-1233674"/>
            <a:ext cx="9841668" cy="68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655A7F9-BF94-45FD-9985-A131394B2AA8}"/>
              </a:ext>
            </a:extLst>
          </p:cNvPr>
          <p:cNvSpPr txBox="1"/>
          <p:nvPr/>
        </p:nvSpPr>
        <p:spPr>
          <a:xfrm>
            <a:off x="4838151" y="1692949"/>
            <a:ext cx="28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Hospital de São João (SNS) / Faculdade de Medicina (UP)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75D939-DF12-4506-8D23-84C7C8704A4F}"/>
              </a:ext>
            </a:extLst>
          </p:cNvPr>
          <p:cNvSpPr txBox="1"/>
          <p:nvPr/>
        </p:nvSpPr>
        <p:spPr>
          <a:xfrm>
            <a:off x="2731788" y="260492"/>
            <a:ext cx="140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Cemitério de Paranhos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DA184EE-DBD9-4EC5-95C2-09A202E86FAC}"/>
              </a:ext>
            </a:extLst>
          </p:cNvPr>
          <p:cNvSpPr txBox="1"/>
          <p:nvPr/>
        </p:nvSpPr>
        <p:spPr>
          <a:xfrm>
            <a:off x="10508338" y="2073452"/>
            <a:ext cx="63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IPO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2506B8-C0B4-4051-97D3-060D3573EF12}"/>
              </a:ext>
            </a:extLst>
          </p:cNvPr>
          <p:cNvSpPr txBox="1"/>
          <p:nvPr/>
        </p:nvSpPr>
        <p:spPr>
          <a:xfrm>
            <a:off x="2757719" y="1188393"/>
            <a:ext cx="296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Desporto (UP)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F10738-C5CC-4208-9773-B472CE83C393}"/>
              </a:ext>
            </a:extLst>
          </p:cNvPr>
          <p:cNvSpPr txBox="1"/>
          <p:nvPr/>
        </p:nvSpPr>
        <p:spPr>
          <a:xfrm>
            <a:off x="1422399" y="985585"/>
            <a:ext cx="98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Parque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Urbano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60A2E9D-137B-4727-9073-5B468F669EA5}"/>
              </a:ext>
            </a:extLst>
          </p:cNvPr>
          <p:cNvSpPr txBox="1"/>
          <p:nvPr/>
        </p:nvSpPr>
        <p:spPr>
          <a:xfrm>
            <a:off x="3898263" y="882393"/>
            <a:ext cx="191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Parque Urbano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6B29313-2E82-4B7F-9E41-8061B610A0BF}"/>
              </a:ext>
            </a:extLst>
          </p:cNvPr>
          <p:cNvSpPr txBox="1"/>
          <p:nvPr/>
        </p:nvSpPr>
        <p:spPr>
          <a:xfrm>
            <a:off x="1828802" y="657150"/>
            <a:ext cx="64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FEP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FF7574-0FE3-458D-A40D-110376141F58}"/>
              </a:ext>
            </a:extLst>
          </p:cNvPr>
          <p:cNvSpPr txBox="1"/>
          <p:nvPr/>
        </p:nvSpPr>
        <p:spPr>
          <a:xfrm>
            <a:off x="1458687" y="1694918"/>
            <a:ext cx="70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FEUP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B739A0C-505F-479B-A5FA-D18581CA4490}"/>
              </a:ext>
            </a:extLst>
          </p:cNvPr>
          <p:cNvSpPr txBox="1"/>
          <p:nvPr/>
        </p:nvSpPr>
        <p:spPr>
          <a:xfrm>
            <a:off x="1088581" y="2181145"/>
            <a:ext cx="63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ESEP (IPP)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2230872-0D0C-43A7-8209-C4CEE159030C}"/>
              </a:ext>
            </a:extLst>
          </p:cNvPr>
          <p:cNvSpPr txBox="1"/>
          <p:nvPr/>
        </p:nvSpPr>
        <p:spPr>
          <a:xfrm>
            <a:off x="8091723" y="345090"/>
            <a:ext cx="63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ESSP (IPP)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D6C87AE-67C3-4E87-B545-1B2A9DF5FDBD}"/>
              </a:ext>
            </a:extLst>
          </p:cNvPr>
          <p:cNvSpPr txBox="1"/>
          <p:nvPr/>
        </p:nvSpPr>
        <p:spPr>
          <a:xfrm>
            <a:off x="8795665" y="468462"/>
            <a:ext cx="119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ISEP (IPP)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C0098F-E94E-4577-85F5-9913AEE08B76}"/>
              </a:ext>
            </a:extLst>
          </p:cNvPr>
          <p:cNvSpPr txBox="1"/>
          <p:nvPr/>
        </p:nvSpPr>
        <p:spPr>
          <a:xfrm>
            <a:off x="9506422" y="1061028"/>
            <a:ext cx="155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Universidade Portucalense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0BE6B2-6A1E-4D3A-8481-9748610C6402}"/>
              </a:ext>
            </a:extLst>
          </p:cNvPr>
          <p:cNvSpPr txBox="1"/>
          <p:nvPr/>
        </p:nvSpPr>
        <p:spPr>
          <a:xfrm>
            <a:off x="4308679" y="3491629"/>
            <a:ext cx="286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Estrada da Circunvalação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2FBD9C3-8743-48BD-B670-312E0C73D2B5}"/>
              </a:ext>
            </a:extLst>
          </p:cNvPr>
          <p:cNvSpPr txBox="1"/>
          <p:nvPr/>
        </p:nvSpPr>
        <p:spPr>
          <a:xfrm>
            <a:off x="4267201" y="192692"/>
            <a:ext cx="104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FMDUP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5F6E82F-AFE7-41A5-8369-BE366B73749B}"/>
              </a:ext>
            </a:extLst>
          </p:cNvPr>
          <p:cNvSpPr txBox="1"/>
          <p:nvPr/>
        </p:nvSpPr>
        <p:spPr>
          <a:xfrm>
            <a:off x="5792940" y="606348"/>
            <a:ext cx="74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FPUP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ADB3385-F567-48DA-9BC1-DA9B9C670116}"/>
              </a:ext>
            </a:extLst>
          </p:cNvPr>
          <p:cNvSpPr txBox="1"/>
          <p:nvPr/>
        </p:nvSpPr>
        <p:spPr>
          <a:xfrm>
            <a:off x="4542981" y="410408"/>
            <a:ext cx="104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METRO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ED528D8-A399-453B-90DB-9608BFC08AC2}"/>
              </a:ext>
            </a:extLst>
          </p:cNvPr>
          <p:cNvSpPr txBox="1"/>
          <p:nvPr/>
        </p:nvSpPr>
        <p:spPr>
          <a:xfrm>
            <a:off x="5161570" y="613608"/>
            <a:ext cx="74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I3S</a:t>
            </a:r>
          </a:p>
        </p:txBody>
      </p:sp>
    </p:spTree>
    <p:extLst>
      <p:ext uri="{BB962C8B-B14F-4D97-AF65-F5344CB8AC3E}">
        <p14:creationId xmlns:p14="http://schemas.microsoft.com/office/powerpoint/2010/main" val="20168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13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aérea do Hospital de São João e arredores, Paranhos, Porto (2019).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https://portal-chsj.min-saude.pt)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lanta">
            <a:extLst>
              <a:ext uri="{FF2B5EF4-FFF2-40B4-BE49-F238E27FC236}">
                <a16:creationId xmlns:a16="http://schemas.microsoft.com/office/drawing/2014/main" id="{5C4861C7-A66B-4CFF-8FA4-0117A4B2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2" y="-507035"/>
            <a:ext cx="9863529" cy="616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C94986D-8C78-4F82-AC77-29068D4E22EA}"/>
              </a:ext>
            </a:extLst>
          </p:cNvPr>
          <p:cNvSpPr txBox="1"/>
          <p:nvPr/>
        </p:nvSpPr>
        <p:spPr>
          <a:xfrm>
            <a:off x="4122062" y="-80551"/>
            <a:ext cx="296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Faculdade de Desporto (UP)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FF4687-C5D0-48B1-B570-6E95C0283A61}"/>
              </a:ext>
            </a:extLst>
          </p:cNvPr>
          <p:cNvSpPr txBox="1"/>
          <p:nvPr/>
        </p:nvSpPr>
        <p:spPr>
          <a:xfrm>
            <a:off x="1453345" y="-87805"/>
            <a:ext cx="79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FEUP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A6F5CD9-51D5-402D-A326-D0D57BBA41D5}"/>
              </a:ext>
            </a:extLst>
          </p:cNvPr>
          <p:cNvSpPr txBox="1"/>
          <p:nvPr/>
        </p:nvSpPr>
        <p:spPr>
          <a:xfrm>
            <a:off x="9487012" y="-95059"/>
            <a:ext cx="109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ISEP (IPP)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CC268B3-FB4B-4926-9DC6-5175E1A0E7E4}"/>
              </a:ext>
            </a:extLst>
          </p:cNvPr>
          <p:cNvSpPr txBox="1"/>
          <p:nvPr/>
        </p:nvSpPr>
        <p:spPr>
          <a:xfrm>
            <a:off x="9681029" y="362139"/>
            <a:ext cx="143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Universidade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Portucalense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47E061B-8E8E-4A32-A68A-AAB5281E8330}"/>
              </a:ext>
            </a:extLst>
          </p:cNvPr>
          <p:cNvSpPr txBox="1"/>
          <p:nvPr/>
        </p:nvSpPr>
        <p:spPr>
          <a:xfrm>
            <a:off x="10537368" y="1987735"/>
            <a:ext cx="58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IPO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A801FF3-7BFE-4B11-90C7-A0EC405CCC53}"/>
              </a:ext>
            </a:extLst>
          </p:cNvPr>
          <p:cNvSpPr txBox="1"/>
          <p:nvPr/>
        </p:nvSpPr>
        <p:spPr>
          <a:xfrm>
            <a:off x="4649469" y="1286551"/>
            <a:ext cx="28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Hospital de São João (SNS) / Faculdade de Medicina (UP)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31B002D-1DA1-4785-932B-37A08B2153A9}"/>
              </a:ext>
            </a:extLst>
          </p:cNvPr>
          <p:cNvSpPr txBox="1"/>
          <p:nvPr/>
        </p:nvSpPr>
        <p:spPr>
          <a:xfrm>
            <a:off x="8298226" y="620318"/>
            <a:ext cx="125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Campus de 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São João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962412A-4781-40E7-9868-67C9A57DD171}"/>
              </a:ext>
            </a:extLst>
          </p:cNvPr>
          <p:cNvSpPr txBox="1"/>
          <p:nvPr/>
        </p:nvSpPr>
        <p:spPr>
          <a:xfrm>
            <a:off x="1075976" y="1465241"/>
            <a:ext cx="69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ESEP (IPP)</a:t>
            </a:r>
          </a:p>
        </p:txBody>
      </p:sp>
    </p:spTree>
    <p:extLst>
      <p:ext uri="{BB962C8B-B14F-4D97-AF65-F5344CB8AC3E}">
        <p14:creationId xmlns:p14="http://schemas.microsoft.com/office/powerpoint/2010/main" val="166446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14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Hospital de São João e arredores, Paranhos, Porto (2021).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imagem de satélite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BBF64B3-9CF3-45D9-9FD1-00C9E8C74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25" y="-563022"/>
            <a:ext cx="9135750" cy="62206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D0E34B1-A81C-4AB8-B7DA-0226539DBC53}"/>
              </a:ext>
            </a:extLst>
          </p:cNvPr>
          <p:cNvSpPr/>
          <p:nvPr/>
        </p:nvSpPr>
        <p:spPr>
          <a:xfrm>
            <a:off x="4247831" y="0"/>
            <a:ext cx="3155795" cy="28881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4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Topográfica da Cidade do Porto, de Telles Ferreira (1892): lugares de Aval de Cima e de Aval de Baixo.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http://gisaweb.cm-porto.pt;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levantamento da década de 80 do século XIX; desenho final colorido das Folhas 290 e 310)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ícone bússola, apontando, norte">
            <a:extLst>
              <a:ext uri="{FF2B5EF4-FFF2-40B4-BE49-F238E27FC236}">
                <a16:creationId xmlns:a16="http://schemas.microsoft.com/office/drawing/2014/main" id="{C855D238-74CE-416A-9240-3184D325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6D8618-B5DA-4101-A2F1-4EB4788DD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03" y="1109271"/>
            <a:ext cx="7221930" cy="45637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559219-86CE-4F2A-8D03-47FEDC41A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57" y="1109271"/>
            <a:ext cx="7270351" cy="456372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D04B918-62DC-4873-AE49-7151471F6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56" y="1108685"/>
            <a:ext cx="9493769" cy="4564312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BF2E909F-9228-420D-8CAB-65227BFD3763}"/>
              </a:ext>
            </a:extLst>
          </p:cNvPr>
          <p:cNvSpPr/>
          <p:nvPr/>
        </p:nvSpPr>
        <p:spPr>
          <a:xfrm rot="17640889">
            <a:off x="5405231" y="3177455"/>
            <a:ext cx="563276" cy="1830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69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Topográfica da Cidade do Porto, de Telles Ferreira (1892): lugares de Aval de Cima e de Aval de Baixo.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http://gisaweb.cm-porto.pt;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levantamento da década de 80 do século XIX; desenho final colorido das Folhas 290 e 310)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ícone bússola, apontando, norte">
            <a:extLst>
              <a:ext uri="{FF2B5EF4-FFF2-40B4-BE49-F238E27FC236}">
                <a16:creationId xmlns:a16="http://schemas.microsoft.com/office/drawing/2014/main" id="{C855D238-74CE-416A-9240-3184D325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6D8618-B5DA-4101-A2F1-4EB4788DD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074" y="1109271"/>
            <a:ext cx="7221930" cy="45637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559219-86CE-4F2A-8D03-47FEDC41A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57" y="1109271"/>
            <a:ext cx="7270351" cy="4563726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BF2E909F-9228-420D-8CAB-65227BFD3763}"/>
              </a:ext>
            </a:extLst>
          </p:cNvPr>
          <p:cNvSpPr/>
          <p:nvPr/>
        </p:nvSpPr>
        <p:spPr>
          <a:xfrm rot="17640889">
            <a:off x="5405231" y="3177455"/>
            <a:ext cx="563276" cy="1830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 descr="ESAN - Planta edificio">
            <a:extLst>
              <a:ext uri="{FF2B5EF4-FFF2-40B4-BE49-F238E27FC236}">
                <a16:creationId xmlns:a16="http://schemas.microsoft.com/office/drawing/2014/main" id="{DA222663-FD38-41A7-8CB5-F067B69FAC8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37055" y="1852124"/>
            <a:ext cx="2119364" cy="1282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3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C36031F-9A66-46A8-9565-DCB8C36B8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55" y="1000569"/>
            <a:ext cx="4229690" cy="4143953"/>
          </a:xfrm>
          <a:prstGeom prst="rect">
            <a:avLst/>
          </a:prstGeom>
        </p:spPr>
      </p:pic>
      <p:sp>
        <p:nvSpPr>
          <p:cNvPr id="21" name="Lua 20">
            <a:extLst>
              <a:ext uri="{FF2B5EF4-FFF2-40B4-BE49-F238E27FC236}">
                <a16:creationId xmlns:a16="http://schemas.microsoft.com/office/drawing/2014/main" id="{DD2AE66A-88BB-44BC-9BF7-CF0BC34226A8}"/>
              </a:ext>
            </a:extLst>
          </p:cNvPr>
          <p:cNvSpPr/>
          <p:nvPr/>
        </p:nvSpPr>
        <p:spPr>
          <a:xfrm rot="2468924">
            <a:off x="3364358" y="167356"/>
            <a:ext cx="2121798" cy="3649085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Lua 22">
            <a:extLst>
              <a:ext uri="{FF2B5EF4-FFF2-40B4-BE49-F238E27FC236}">
                <a16:creationId xmlns:a16="http://schemas.microsoft.com/office/drawing/2014/main" id="{5B2CC157-12E0-473D-8FE2-28451E1E1CF1}"/>
              </a:ext>
            </a:extLst>
          </p:cNvPr>
          <p:cNvSpPr/>
          <p:nvPr/>
        </p:nvSpPr>
        <p:spPr>
          <a:xfrm rot="19015396">
            <a:off x="3582786" y="2542869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Lua 24">
            <a:extLst>
              <a:ext uri="{FF2B5EF4-FFF2-40B4-BE49-F238E27FC236}">
                <a16:creationId xmlns:a16="http://schemas.microsoft.com/office/drawing/2014/main" id="{88668F01-017D-42BD-90F4-C17EC6787562}"/>
              </a:ext>
            </a:extLst>
          </p:cNvPr>
          <p:cNvSpPr/>
          <p:nvPr/>
        </p:nvSpPr>
        <p:spPr>
          <a:xfrm rot="7979416">
            <a:off x="6608289" y="-19677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Lua 26">
            <a:extLst>
              <a:ext uri="{FF2B5EF4-FFF2-40B4-BE49-F238E27FC236}">
                <a16:creationId xmlns:a16="http://schemas.microsoft.com/office/drawing/2014/main" id="{ABE421AD-15FE-4DDA-BE8A-4A5A25150D44}"/>
              </a:ext>
            </a:extLst>
          </p:cNvPr>
          <p:cNvSpPr/>
          <p:nvPr/>
        </p:nvSpPr>
        <p:spPr>
          <a:xfrm rot="13007108">
            <a:off x="6708694" y="2356350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Triângulo isósceles 32">
            <a:extLst>
              <a:ext uri="{FF2B5EF4-FFF2-40B4-BE49-F238E27FC236}">
                <a16:creationId xmlns:a16="http://schemas.microsoft.com/office/drawing/2014/main" id="{EC67C32C-FB19-4323-BD1D-7F7B95DDD5F8}"/>
              </a:ext>
            </a:extLst>
          </p:cNvPr>
          <p:cNvSpPr/>
          <p:nvPr/>
        </p:nvSpPr>
        <p:spPr>
          <a:xfrm rot="12979956" flipH="1">
            <a:off x="8595127" y="3009241"/>
            <a:ext cx="445877" cy="1483591"/>
          </a:xfrm>
          <a:prstGeom prst="triangle">
            <a:avLst>
              <a:gd name="adj" fmla="val 4360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9A6A98F-990D-416E-9218-164B8AE45685}"/>
              </a:ext>
            </a:extLst>
          </p:cNvPr>
          <p:cNvSpPr txBox="1"/>
          <p:nvPr/>
        </p:nvSpPr>
        <p:spPr>
          <a:xfrm>
            <a:off x="8494482" y="1762781"/>
            <a:ext cx="2727701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sz="800" b="1" dirty="0"/>
          </a:p>
          <a:p>
            <a:pPr algn="ctr"/>
            <a:r>
              <a:rPr lang="pt-PT" b="1" dirty="0"/>
              <a:t>VAMOS CONHECER</a:t>
            </a:r>
          </a:p>
          <a:p>
            <a:pPr algn="ctr"/>
            <a:r>
              <a:rPr lang="pt-PT" b="1" dirty="0"/>
              <a:t>PARANHOS NOS ÚLTIMOS 130 ANOS?</a:t>
            </a:r>
          </a:p>
          <a:p>
            <a:pPr algn="ctr"/>
            <a:endParaRPr lang="pt-PT" sz="800" b="1" dirty="0"/>
          </a:p>
          <a:p>
            <a:pPr algn="ctr"/>
            <a:r>
              <a:rPr lang="pt-PT" b="1" dirty="0"/>
              <a:t>VENHAM COMIGO!!!</a:t>
            </a:r>
          </a:p>
          <a:p>
            <a:pPr algn="ctr"/>
            <a:endParaRPr lang="pt-PT" sz="800" b="1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E9A7F30-9A06-4FF8-B2C0-9FD89586F370}"/>
              </a:ext>
            </a:extLst>
          </p:cNvPr>
          <p:cNvSpPr/>
          <p:nvPr/>
        </p:nvSpPr>
        <p:spPr>
          <a:xfrm>
            <a:off x="3642102" y="681925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AEA33B4-0140-4F5C-8218-4B29DB2CD6DD}"/>
              </a:ext>
            </a:extLst>
          </p:cNvPr>
          <p:cNvSpPr/>
          <p:nvPr/>
        </p:nvSpPr>
        <p:spPr>
          <a:xfrm>
            <a:off x="8019450" y="899237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C6F4445D-A7A6-49B0-960E-3303372A8D29}"/>
              </a:ext>
            </a:extLst>
          </p:cNvPr>
          <p:cNvSpPr/>
          <p:nvPr/>
        </p:nvSpPr>
        <p:spPr>
          <a:xfrm>
            <a:off x="8908434" y="3288624"/>
            <a:ext cx="4649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18C9D60-ED94-40D6-A693-8141F581C016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sz="1800" b="1" i="0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TEMA: 3. OS ESPAÇOS ORGANIZADOS PELA POPULAÇÃO</a:t>
            </a:r>
            <a:r>
              <a:rPr lang="pt-PT" sz="1800" b="1" i="0" strike="noStrike" baseline="0" dirty="0"/>
              <a:t> </a:t>
            </a:r>
            <a:endParaRPr lang="pt-PT" sz="1800" b="0" i="0" strike="noStrike" baseline="0" dirty="0"/>
          </a:p>
          <a:p>
            <a:pPr algn="ctr"/>
            <a:r>
              <a:rPr lang="pt-PT" sz="1800" b="1" i="0" u="none" strike="noStrike" baseline="0" dirty="0">
                <a:solidFill>
                  <a:srgbClr val="000000"/>
                </a:solidFill>
              </a:rPr>
              <a:t>Subtema: 3.2. As áreas urbanas: dinâmicas internas </a:t>
            </a:r>
            <a:endParaRPr lang="pt-PT" dirty="0"/>
          </a:p>
          <a:p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ícone bússola, apontando, norte">
            <a:extLst>
              <a:ext uri="{FF2B5EF4-FFF2-40B4-BE49-F238E27FC236}">
                <a16:creationId xmlns:a16="http://schemas.microsoft.com/office/drawing/2014/main" id="{FCE954C4-9010-4EF0-B08A-3A8CDB63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08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Escola António Nobre e arredores (2021): lugares de Aval de Cima e de Aval de Baixo.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Google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imagem de satélite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ícone bússola, apontando, norte">
            <a:extLst>
              <a:ext uri="{FF2B5EF4-FFF2-40B4-BE49-F238E27FC236}">
                <a16:creationId xmlns:a16="http://schemas.microsoft.com/office/drawing/2014/main" id="{C855D238-74CE-416A-9240-3184D325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8ECAF0-8ED7-4FE1-9881-C73A968CE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25" y="-547696"/>
            <a:ext cx="9135750" cy="62206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37ADB3B-07F8-422E-ABB0-13D17B6D0E98}"/>
              </a:ext>
            </a:extLst>
          </p:cNvPr>
          <p:cNvSpPr/>
          <p:nvPr/>
        </p:nvSpPr>
        <p:spPr>
          <a:xfrm>
            <a:off x="3962400" y="3156285"/>
            <a:ext cx="2302238" cy="21702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07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Cartas Históricas Interativas do Porto (2021).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https://cm-porto.pt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ícone bússola, apontando, norte">
            <a:extLst>
              <a:ext uri="{FF2B5EF4-FFF2-40B4-BE49-F238E27FC236}">
                <a16:creationId xmlns:a16="http://schemas.microsoft.com/office/drawing/2014/main" id="{83264E79-700B-4527-B471-19DFACC6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E290CC2-28E0-4344-A24C-B42F66374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5" y="554636"/>
            <a:ext cx="10125292" cy="5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25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Cartas Históricas Interativas do Porto (2021).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https://cm-porto.pt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ícone bússola, apontando, norte">
            <a:extLst>
              <a:ext uri="{FF2B5EF4-FFF2-40B4-BE49-F238E27FC236}">
                <a16:creationId xmlns:a16="http://schemas.microsoft.com/office/drawing/2014/main" id="{83264E79-700B-4527-B471-19DFACC6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hlinkClick r:id="rId5"/>
            <a:extLst>
              <a:ext uri="{FF2B5EF4-FFF2-40B4-BE49-F238E27FC236}">
                <a16:creationId xmlns:a16="http://schemas.microsoft.com/office/drawing/2014/main" id="{B48809EF-D430-4562-AADC-793389286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1" y="765256"/>
            <a:ext cx="10200569" cy="48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58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Porto entre datas: 1984-2018 (2021).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Google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time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lapse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imagens de satélite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ícone bússola, apontando, norte">
            <a:extLst>
              <a:ext uri="{FF2B5EF4-FFF2-40B4-BE49-F238E27FC236}">
                <a16:creationId xmlns:a16="http://schemas.microsoft.com/office/drawing/2014/main" id="{83264E79-700B-4527-B471-19DFACC6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hlinkClick r:id="rId5"/>
            <a:extLst>
              <a:ext uri="{FF2B5EF4-FFF2-40B4-BE49-F238E27FC236}">
                <a16:creationId xmlns:a16="http://schemas.microsoft.com/office/drawing/2014/main" id="{06A3ED8D-B05E-40B5-9F4A-AD7DDA6BC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4" y="411356"/>
            <a:ext cx="10256772" cy="52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54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/>
              <a:t>Extraído do Programa de Geografia A, Ministério da Educação, 2001.</a:t>
            </a:r>
          </a:p>
          <a:p>
            <a:pPr algn="ctr"/>
            <a:r>
              <a:rPr lang="pt-PT" dirty="0"/>
              <a:t>Fonte: 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www.dge.mec.pt</a:t>
            </a:r>
            <a:r>
              <a:rPr lang="pt-PT" dirty="0"/>
              <a:t> (acedido em 24-01-2020).</a:t>
            </a:r>
          </a:p>
          <a:p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9E615D-C87E-4152-B846-2DF858C3C6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01A70A6-FAC8-4E4A-9FE8-FC5B3D2C59C6}"/>
              </a:ext>
            </a:extLst>
          </p:cNvPr>
          <p:cNvSpPr txBox="1"/>
          <p:nvPr/>
        </p:nvSpPr>
        <p:spPr>
          <a:xfrm>
            <a:off x="1487715" y="465560"/>
            <a:ext cx="92165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pt-PT" sz="1800" b="1" i="0" u="sng" strike="noStrike" baseline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TEMA: 3. OS ESPAÇOS ORGANIZADOS PELA POPULAÇÃO</a:t>
            </a:r>
          </a:p>
          <a:p>
            <a:pPr marL="0" indent="0" algn="l">
              <a:buNone/>
            </a:pPr>
            <a:endParaRPr lang="pt-PT" sz="1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t-PT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SUBTEMA: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– As áreas rurais em mudança</a:t>
            </a:r>
          </a:p>
          <a:p>
            <a:pPr marL="0" indent="0" algn="l">
              <a:buNone/>
            </a:pPr>
            <a:r>
              <a:rPr lang="pt-PT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3.1.1 – As fragilidades dos sistemas agrários</a:t>
            </a:r>
          </a:p>
          <a:p>
            <a:pPr marL="0" indent="0" algn="l">
              <a:buNone/>
            </a:pPr>
            <a:r>
              <a:rPr lang="pt-PT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3.1.2 – A agricultura portuguesa e a Política Agrícola Comum</a:t>
            </a:r>
          </a:p>
          <a:p>
            <a:pPr marL="0" indent="0" algn="l">
              <a:buNone/>
            </a:pPr>
            <a:r>
              <a:rPr lang="pt-PT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3.1.3 – As novas oportunidades para as áreas rurais</a:t>
            </a:r>
          </a:p>
          <a:p>
            <a:pPr marL="0" indent="0" algn="l">
              <a:buNone/>
            </a:pPr>
            <a:endParaRPr lang="pt-P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SUBTEMA: </a:t>
            </a:r>
            <a:r>
              <a:rPr lang="pt-PT" sz="1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– As áreas urbanas: dinâmicas internas</a:t>
            </a:r>
          </a:p>
          <a:p>
            <a:pPr marL="0" indent="0" algn="l">
              <a:buNone/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3.2.1 – A organização das áreas urbanas</a:t>
            </a:r>
          </a:p>
          <a:p>
            <a:pPr marL="0" indent="0" algn="l">
              <a:buNone/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3.2.2 – A expansão urbana</a:t>
            </a:r>
          </a:p>
          <a:p>
            <a:pPr marL="0" indent="0" algn="l">
              <a:buNone/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3.2.3 – Problemas urbanos</a:t>
            </a:r>
          </a:p>
          <a:p>
            <a:pPr marL="0" indent="0" algn="l">
              <a:buNone/>
            </a:pPr>
            <a:endParaRPr lang="pt-P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t-PT" sz="1800" b="1" dirty="0">
                <a:latin typeface="Calibri" panose="020F0502020204030204" pitchFamily="34" charset="0"/>
                <a:cs typeface="Calibri" panose="020F0502020204030204" pitchFamily="34" charset="0"/>
              </a:rPr>
              <a:t>SUBTEMA:</a:t>
            </a:r>
            <a:r>
              <a:rPr lang="pt-PT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3.3 – A rede urbana e as novas relações cidade-campo</a:t>
            </a:r>
          </a:p>
          <a:p>
            <a:pPr marL="0" indent="0" algn="l">
              <a:buNone/>
            </a:pPr>
            <a:r>
              <a:rPr lang="pt-PT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3.3.1 – As características da rede urbana</a:t>
            </a:r>
          </a:p>
          <a:p>
            <a:pPr marL="0" indent="0" algn="l">
              <a:buNone/>
            </a:pPr>
            <a:r>
              <a:rPr lang="pt-PT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3.3.2 – A reorganização da rede urbana</a:t>
            </a:r>
          </a:p>
          <a:p>
            <a:pPr marL="0" indent="0" algn="l">
              <a:buNone/>
            </a:pPr>
            <a:r>
              <a:rPr lang="pt-PT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CONTEÚDO: </a:t>
            </a:r>
            <a:r>
              <a:rPr lang="pt-PT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3.3.3 – As parcerias entre cidades e mundo rural</a:t>
            </a:r>
          </a:p>
          <a:p>
            <a:pPr marL="0" indent="0" algn="l">
              <a:buNone/>
            </a:pPr>
            <a:endParaRPr lang="pt-P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t-PT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[…]</a:t>
            </a:r>
          </a:p>
        </p:txBody>
      </p:sp>
      <p:pic>
        <p:nvPicPr>
          <p:cNvPr id="12" name="Picture 14" descr="icon logo visto verde green Sticker by Andressa Leal">
            <a:extLst>
              <a:ext uri="{FF2B5EF4-FFF2-40B4-BE49-F238E27FC236}">
                <a16:creationId xmlns:a16="http://schemas.microsoft.com/office/drawing/2014/main" id="{00EB141B-27FD-4662-855E-0163C8FC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06" y="3782735"/>
            <a:ext cx="413706" cy="38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AB0C4974-C5A7-47BC-829F-09964D9F0C3B}"/>
              </a:ext>
            </a:extLst>
          </p:cNvPr>
          <p:cNvSpPr/>
          <p:nvPr/>
        </p:nvSpPr>
        <p:spPr>
          <a:xfrm rot="10800000">
            <a:off x="9708655" y="1971749"/>
            <a:ext cx="1010615" cy="1278405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362" name="Picture 2" descr="Resultado de imagem para visto verde">
            <a:extLst>
              <a:ext uri="{FF2B5EF4-FFF2-40B4-BE49-F238E27FC236}">
                <a16:creationId xmlns:a16="http://schemas.microsoft.com/office/drawing/2014/main" id="{7D21FED3-F17C-47D8-AEB6-8236639A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41" y="894866"/>
            <a:ext cx="579396" cy="5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ícone bússola, apontando, norte">
            <a:extLst>
              <a:ext uri="{FF2B5EF4-FFF2-40B4-BE49-F238E27FC236}">
                <a16:creationId xmlns:a16="http://schemas.microsoft.com/office/drawing/2014/main" id="{6DE90DF7-2043-4E7F-9CB5-B47BA6EA0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/>
              <a:t>Extraído das Aprendizagens Essenciais de Geografia A, Ministério da Educação, 2018.</a:t>
            </a:r>
          </a:p>
          <a:p>
            <a:pPr algn="ctr"/>
            <a:r>
              <a:rPr lang="pt-PT" dirty="0"/>
              <a:t>Fonte: 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www.dge.mec.pt</a:t>
            </a:r>
            <a:r>
              <a:rPr lang="pt-PT" dirty="0"/>
              <a:t> (acedido em 24-01-2020).</a:t>
            </a:r>
          </a:p>
          <a:p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9E615D-C87E-4152-B846-2DF858C3C6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01A70A6-FAC8-4E4A-9FE8-FC5B3D2C59C6}"/>
              </a:ext>
            </a:extLst>
          </p:cNvPr>
          <p:cNvSpPr txBox="1"/>
          <p:nvPr/>
        </p:nvSpPr>
        <p:spPr>
          <a:xfrm>
            <a:off x="1487715" y="969148"/>
            <a:ext cx="92165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pt-PT" sz="1800" b="1" i="0" u="sng" strike="noStrike" baseline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TEMA: 3. OS ESPAÇOS ORGANIZADOS PELA POPULAÇÃO</a:t>
            </a:r>
          </a:p>
          <a:p>
            <a:pPr marL="0" indent="0" algn="l">
              <a:buNone/>
            </a:pPr>
            <a:endParaRPr lang="pt-PT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SUBTEMA: </a:t>
            </a:r>
            <a:r>
              <a:rPr lang="pt-PT" sz="1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– As áreas urbanas: dinâmicas internas</a:t>
            </a:r>
          </a:p>
          <a:p>
            <a:pPr marL="0" indent="0" algn="l">
              <a:buNone/>
            </a:pPr>
            <a:endParaRPr lang="pt-PT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Conceitos: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acessibilidade, área funcional, área metropolitana, 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CBD/Baixa ou centro da cidade, centro urbano/cidade,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diferenciação funcional, 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diferenciação social,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espaço urbano, expansão urbana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fator de localização industrial,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função rara/vulgar, função urbana, 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gentrificação ou nobilitação urbana, malha urbana,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movimento pendular, 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POLIS, planos municipais de ordenamento do território (Plano Diretor Municipal, Plano de Urbanização, Plano de Pormenor), periurbanização, população urbana, reabilitação urbana, requalificação urbana, renda locativa, renovação urbana, </a:t>
            </a:r>
            <a:r>
              <a:rPr lang="pt-PT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rurbanização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suburbanização, taxa de urbanização, </a:t>
            </a:r>
            <a:r>
              <a:rPr lang="pt-PT" sz="18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pressão urbanística. </a:t>
            </a:r>
          </a:p>
        </p:txBody>
      </p:sp>
      <p:pic>
        <p:nvPicPr>
          <p:cNvPr id="10" name="Picture 4" descr="ícone bússola, apontando, norte">
            <a:extLst>
              <a:ext uri="{FF2B5EF4-FFF2-40B4-BE49-F238E27FC236}">
                <a16:creationId xmlns:a16="http://schemas.microsoft.com/office/drawing/2014/main" id="{6DE90DF7-2043-4E7F-9CB5-B47BA6EA0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24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www.ine.pt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[Instituto Nacional de Estatística – Recenseamentos Gerais da População – desde 1864]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http://gisaweb.cm-porto.pt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Municipal do Porto]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www.adporto.dglab.gov.pt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Distrital do Porto]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https://digitarq.cpf.arquivos.pt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do Centro Português de Fotografia]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www.cinemateca.pt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[Cinemateca Portuguesa]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TOCA A TRABALHAR!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10+ Melhores Ideias de significados | dicionário online, dicionário, língua  portuguesa">
            <a:extLst>
              <a:ext uri="{FF2B5EF4-FFF2-40B4-BE49-F238E27FC236}">
                <a16:creationId xmlns:a16="http://schemas.microsoft.com/office/drawing/2014/main" id="{AC9338AD-D070-48E2-B094-67E6A1C8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07" y="715565"/>
            <a:ext cx="2215601" cy="39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C Portátil 11&quot; N3350 4GB/16GB Chrome OS ChromeBook G6 (RECONDICIONADO) -  HP | Castro Electrónica, Lda">
            <a:extLst>
              <a:ext uri="{FF2B5EF4-FFF2-40B4-BE49-F238E27FC236}">
                <a16:creationId xmlns:a16="http://schemas.microsoft.com/office/drawing/2014/main" id="{A80BAA1C-AD9B-4133-8BF3-827E7ED0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87" y="313244"/>
            <a:ext cx="7130573" cy="46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ícone bússola, apontando, norte">
            <a:extLst>
              <a:ext uri="{FF2B5EF4-FFF2-40B4-BE49-F238E27FC236}">
                <a16:creationId xmlns:a16="http://schemas.microsoft.com/office/drawing/2014/main" id="{1A4DCA53-DCFB-49F4-824E-5A85C09F0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1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descobrir Paranhos com a Geografia A!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estar com atenção a Portugal!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TODOS terminar o ano em beleza!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MUITO 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OBRIGADO!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Time to explore (Calvin &amp; Hobbes) [1920x1200] : ComicWalls">
            <a:extLst>
              <a:ext uri="{FF2B5EF4-FFF2-40B4-BE49-F238E27FC236}">
                <a16:creationId xmlns:a16="http://schemas.microsoft.com/office/drawing/2014/main" id="{D4E10C5C-FE9F-4B32-8507-20384F9C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75" y="0"/>
            <a:ext cx="7672049" cy="47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97F31582-80FE-48FD-8629-8E3FFD82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0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F82D4D-E910-45E7-A164-E317A9EA6BD0}"/>
              </a:ext>
            </a:extLst>
          </p:cNvPr>
          <p:cNvSpPr txBox="1"/>
          <p:nvPr/>
        </p:nvSpPr>
        <p:spPr>
          <a:xfrm>
            <a:off x="9534452" y="6024474"/>
            <a:ext cx="265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GEOGRAFIA A – 11.º ANO</a:t>
            </a:r>
          </a:p>
          <a:p>
            <a:pPr algn="l"/>
            <a:r>
              <a:rPr lang="pt-PT" sz="1200" dirty="0"/>
              <a:t>TEMA 3 / SUBTEMA 3.2.</a:t>
            </a:r>
          </a:p>
          <a:p>
            <a:pPr algn="l"/>
            <a:r>
              <a:rPr lang="pt-PT" sz="1200" dirty="0"/>
              <a:t>Agrupamento de Escolas António Nobre</a:t>
            </a:r>
          </a:p>
          <a:p>
            <a:pPr algn="l"/>
            <a:r>
              <a:rPr lang="pt-PT" sz="1200" dirty="0"/>
              <a:t>© Miguel Coelho 2021</a:t>
            </a:r>
          </a:p>
        </p:txBody>
      </p:sp>
      <p:pic>
        <p:nvPicPr>
          <p:cNvPr id="5" name="Picture 4" descr="ícone bússola, apontando, norte">
            <a:extLst>
              <a:ext uri="{FF2B5EF4-FFF2-40B4-BE49-F238E27FC236}">
                <a16:creationId xmlns:a16="http://schemas.microsoft.com/office/drawing/2014/main" id="{9E731C20-D59C-4ED2-AE69-99743DEC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323" y="132323"/>
            <a:ext cx="6593353" cy="659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Armas da Cidade do Porto e da Freguesia de Paranhos.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 armas do concelho são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1940; Paranhos pertence ao Porto desde 1837, antes pertencia à Maia)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534FD1F8-6968-4745-B319-2E92D7FBF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23" y="116137"/>
            <a:ext cx="4867954" cy="5391902"/>
          </a:xfrm>
          <a:prstGeom prst="rect">
            <a:avLst/>
          </a:prstGeom>
        </p:spPr>
      </p:pic>
      <p:pic>
        <p:nvPicPr>
          <p:cNvPr id="9" name="Picture 4" descr="ícone bússola, apontando, norte">
            <a:extLst>
              <a:ext uri="{FF2B5EF4-FFF2-40B4-BE49-F238E27FC236}">
                <a16:creationId xmlns:a16="http://schemas.microsoft.com/office/drawing/2014/main" id="{365E59B9-56DA-49E3-9B35-4CD4C1013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brasão FREGUESIA PARANHOS">
            <a:hlinkClick r:id="rId7"/>
            <a:extLst>
              <a:ext uri="{FF2B5EF4-FFF2-40B4-BE49-F238E27FC236}">
                <a16:creationId xmlns:a16="http://schemas.microsoft.com/office/drawing/2014/main" id="{84011DC2-25A4-46A6-8A56-4F4CBD21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792" y="1723869"/>
            <a:ext cx="3603971" cy="37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6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Divisão administrativa da Cidade do Porto (desde 2015).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(das sete freguesias resultantes da última reforma administrativa, três correspondem a União de Freguesias)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Localização no município de Porto">
            <a:extLst>
              <a:ext uri="{FF2B5EF4-FFF2-40B4-BE49-F238E27FC236}">
                <a16:creationId xmlns:a16="http://schemas.microsoft.com/office/drawing/2014/main" id="{E73E4D6D-8D19-435B-B5F3-7140FC78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10" y="274782"/>
            <a:ext cx="9981291" cy="539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8498520-6FA6-4B98-B90E-4F7385E03E21}"/>
              </a:ext>
            </a:extLst>
          </p:cNvPr>
          <p:cNvSpPr txBox="1"/>
          <p:nvPr/>
        </p:nvSpPr>
        <p:spPr>
          <a:xfrm>
            <a:off x="1596784" y="2644170"/>
            <a:ext cx="1685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ALDOAR, FOZ DO DOURO E NEVOGILDE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7D96B82-84EA-4459-B425-70457F798EA3}"/>
              </a:ext>
            </a:extLst>
          </p:cNvPr>
          <p:cNvSpPr txBox="1"/>
          <p:nvPr/>
        </p:nvSpPr>
        <p:spPr>
          <a:xfrm>
            <a:off x="3358176" y="3489607"/>
            <a:ext cx="190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LORDELO DO OURO E MASSARELOS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A6338D-8081-4DB3-ABC4-765F550AF6AB}"/>
              </a:ext>
            </a:extLst>
          </p:cNvPr>
          <p:cNvSpPr txBox="1"/>
          <p:nvPr/>
        </p:nvSpPr>
        <p:spPr>
          <a:xfrm>
            <a:off x="3933113" y="1864676"/>
            <a:ext cx="151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RAMALDE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A1BF963-2D4B-438A-9E50-FA64C9B28846}"/>
              </a:ext>
            </a:extLst>
          </p:cNvPr>
          <p:cNvSpPr txBox="1"/>
          <p:nvPr/>
        </p:nvSpPr>
        <p:spPr>
          <a:xfrm>
            <a:off x="6400801" y="1869141"/>
            <a:ext cx="162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PARANHOS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F9C8CE7-82C5-460D-B056-1CDBBDA27549}"/>
              </a:ext>
            </a:extLst>
          </p:cNvPr>
          <p:cNvSpPr txBox="1"/>
          <p:nvPr/>
        </p:nvSpPr>
        <p:spPr>
          <a:xfrm>
            <a:off x="7214348" y="3909939"/>
            <a:ext cx="128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BONFIM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F7951D0-5DA3-4D45-BDD7-9A6D17BC7443}"/>
              </a:ext>
            </a:extLst>
          </p:cNvPr>
          <p:cNvSpPr txBox="1"/>
          <p:nvPr/>
        </p:nvSpPr>
        <p:spPr>
          <a:xfrm>
            <a:off x="8307338" y="3449875"/>
            <a:ext cx="175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CAMPANHÃ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B8F3EE3-14EF-4715-BF2A-B87FC56EC35C}"/>
              </a:ext>
            </a:extLst>
          </p:cNvPr>
          <p:cNvSpPr txBox="1"/>
          <p:nvPr/>
        </p:nvSpPr>
        <p:spPr>
          <a:xfrm>
            <a:off x="3933113" y="620067"/>
            <a:ext cx="1407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MATOSINHOS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8F9424F-FFB2-4B94-8C7F-2481B8106141}"/>
              </a:ext>
            </a:extLst>
          </p:cNvPr>
          <p:cNvSpPr txBox="1"/>
          <p:nvPr/>
        </p:nvSpPr>
        <p:spPr>
          <a:xfrm>
            <a:off x="7810496" y="624102"/>
            <a:ext cx="782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MAIA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584E0CB-288D-4790-9272-301333B3EB32}"/>
              </a:ext>
            </a:extLst>
          </p:cNvPr>
          <p:cNvSpPr txBox="1"/>
          <p:nvPr/>
        </p:nvSpPr>
        <p:spPr>
          <a:xfrm>
            <a:off x="9744279" y="620067"/>
            <a:ext cx="128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GONDOMAR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2B0166A-B892-4E06-BFB3-13E304CAC1AF}"/>
              </a:ext>
            </a:extLst>
          </p:cNvPr>
          <p:cNvSpPr txBox="1"/>
          <p:nvPr/>
        </p:nvSpPr>
        <p:spPr>
          <a:xfrm>
            <a:off x="9737048" y="5048676"/>
            <a:ext cx="1368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GONDOMAR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B70E4C1-2D21-4EC0-9710-5F1C1AA7BF86}"/>
              </a:ext>
            </a:extLst>
          </p:cNvPr>
          <p:cNvSpPr txBox="1"/>
          <p:nvPr/>
        </p:nvSpPr>
        <p:spPr>
          <a:xfrm>
            <a:off x="3801387" y="5051570"/>
            <a:ext cx="2734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VILA NOVA DE GAIA</a:t>
            </a:r>
          </a:p>
        </p:txBody>
      </p:sp>
      <p:pic>
        <p:nvPicPr>
          <p:cNvPr id="4100" name="Picture 4" descr="ícone bússola, apontando, norte">
            <a:extLst>
              <a:ext uri="{FF2B5EF4-FFF2-40B4-BE49-F238E27FC236}">
                <a16:creationId xmlns:a16="http://schemas.microsoft.com/office/drawing/2014/main" id="{55593142-C457-43B6-8A4E-FE325F27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54F1AF11-11B6-4A81-9A05-2A4072750A0D}"/>
              </a:ext>
            </a:extLst>
          </p:cNvPr>
          <p:cNvSpPr txBox="1"/>
          <p:nvPr/>
        </p:nvSpPr>
        <p:spPr>
          <a:xfrm>
            <a:off x="5565603" y="3078906"/>
            <a:ext cx="1685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CEDOFEITA, STO. ILDE-FONSO, SÉ, MIRAGAIA, S. NICOLAU E VITÓRIA</a:t>
            </a:r>
          </a:p>
        </p:txBody>
      </p:sp>
    </p:spTree>
    <p:extLst>
      <p:ext uri="{BB962C8B-B14F-4D97-AF65-F5344CB8AC3E}">
        <p14:creationId xmlns:p14="http://schemas.microsoft.com/office/powerpoint/2010/main" val="113510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 build="allAtOnce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53D7D5-9B8C-481B-8543-429C78D07197}"/>
              </a:ext>
            </a:extLst>
          </p:cNvPr>
          <p:cNvSpPr txBox="1"/>
          <p:nvPr/>
        </p:nvSpPr>
        <p:spPr>
          <a:xfrm>
            <a:off x="2108578" y="280073"/>
            <a:ext cx="5359022" cy="50783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SERVIÇOS HÁ EM PARANHOS?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</a:t>
            </a:r>
            <a:r>
              <a:rPr lang="pt-PT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Serviços Administrativos:</a:t>
            </a:r>
          </a:p>
          <a:p>
            <a:pPr algn="ctr"/>
            <a:endParaRPr lang="pt-PT" b="1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Serviços de Lazer:</a:t>
            </a: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Serviços de Ensino Básico e Secundário:</a:t>
            </a: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Serviços de Ensino Superior:</a:t>
            </a:r>
          </a:p>
          <a:p>
            <a:pPr algn="ctr"/>
            <a:endParaRPr lang="pt-PT" b="0" i="0" u="none" strike="noStrike" baseline="0" dirty="0"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</a:t>
            </a:r>
            <a:r>
              <a:rPr kumimoji="0" lang="pt-P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. Serviços de Saúde:</a:t>
            </a: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6. </a:t>
            </a:r>
            <a:r>
              <a:rPr lang="pt-PT" b="1" i="0" u="none" strike="noStrike" baseline="0" dirty="0">
                <a:latin typeface="Comic Sans MS" panose="030F0702030302020204" pitchFamily="66" charset="0"/>
              </a:rPr>
              <a:t>Serviços de Transporte:</a:t>
            </a: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r>
              <a:rPr lang="pt-PT" b="1" i="0" u="none" strike="noStrike" baseline="0" dirty="0">
                <a:latin typeface="Comic Sans MS" panose="030F0702030302020204" pitchFamily="66" charset="0"/>
              </a:rPr>
              <a:t>7. </a:t>
            </a:r>
            <a:r>
              <a:rPr lang="pt-PT" b="1" dirty="0">
                <a:latin typeface="Comic Sans MS" panose="030F0702030302020204" pitchFamily="66" charset="0"/>
              </a:rPr>
              <a:t>Entre outros:</a:t>
            </a:r>
            <a:endParaRPr lang="pt-PT" b="1" i="0" u="none" strike="noStrike" baseline="0" dirty="0">
              <a:latin typeface="Comic Sans MS" panose="030F0702030302020204" pitchFamily="66" charset="0"/>
            </a:endParaRPr>
          </a:p>
          <a:p>
            <a:pPr algn="l"/>
            <a:endParaRPr lang="pt-PT" dirty="0">
              <a:latin typeface="Comic Sans MS" panose="030F0702030302020204" pitchFamily="66" charset="0"/>
            </a:endParaRPr>
          </a:p>
          <a:p>
            <a:pPr algn="l"/>
            <a:endParaRPr lang="pt-PT" dirty="0">
              <a:latin typeface="Comic Sans MS" panose="030F0702030302020204" pitchFamily="66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>
                <a:solidFill>
                  <a:srgbClr val="FF0000"/>
                </a:solidFill>
              </a:rPr>
              <a:t>FIG. 3 </a:t>
            </a:r>
            <a:r>
              <a:rPr lang="pt-PT" b="1" dirty="0"/>
              <a:t>Antes de avançar com a matéria, temos de fazer </a:t>
            </a:r>
          </a:p>
          <a:p>
            <a:pPr algn="ctr"/>
            <a:r>
              <a:rPr lang="pt-PT" b="1" dirty="0"/>
              <a:t>uma lista de verificações dos serviços que temos em Paranhos!</a:t>
            </a:r>
            <a:endParaRPr lang="pt-PT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b="1" dirty="0"/>
          </a:p>
        </p:txBody>
      </p:sp>
      <p:pic>
        <p:nvPicPr>
          <p:cNvPr id="11" name="Picture 4" descr="ícone bússola, apontando, norte">
            <a:extLst>
              <a:ext uri="{FF2B5EF4-FFF2-40B4-BE49-F238E27FC236}">
                <a16:creationId xmlns:a16="http://schemas.microsoft.com/office/drawing/2014/main" id="{6BA31737-343F-4004-ACFD-804FA50E6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74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53D7D5-9B8C-481B-8543-429C78D07197}"/>
              </a:ext>
            </a:extLst>
          </p:cNvPr>
          <p:cNvSpPr txBox="1"/>
          <p:nvPr/>
        </p:nvSpPr>
        <p:spPr>
          <a:xfrm>
            <a:off x="2108578" y="280073"/>
            <a:ext cx="5359022" cy="50783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SERVIÇOS HÁ EM PARANHOS?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</a:t>
            </a:r>
            <a:r>
              <a:rPr lang="pt-PT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Serviços Administrativos: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Junta de Freguesia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Serviços de Lazer: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Clubes Desportivos, Ginásios…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Serviços de Ensino Básico e Secundário: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Escolas António Nobre, Eugénio de Andrade…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Serviços de Ensino Superior: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Faculdades de Desporto, Economia, Medicina…</a:t>
            </a:r>
          </a:p>
          <a:p>
            <a:pPr algn="ctr"/>
            <a:r>
              <a:rPr kumimoji="0" lang="pt-P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5. Serviços de Saúde: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Hospital de São João, USF, IPO, Clínicas…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6. </a:t>
            </a:r>
            <a:r>
              <a:rPr lang="pt-PT" b="1" i="0" u="none" strike="noStrike" baseline="0" dirty="0">
                <a:latin typeface="Comic Sans MS" panose="030F0702030302020204" pitchFamily="66" charset="0"/>
              </a:rPr>
              <a:t>Serviços de Transporte: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Autocarro, Metropolitano, Táxi / Uber…</a:t>
            </a:r>
          </a:p>
          <a:p>
            <a:pPr algn="ctr"/>
            <a:r>
              <a:rPr lang="pt-PT" b="1" i="0" u="none" strike="noStrike" baseline="0" dirty="0">
                <a:latin typeface="Comic Sans MS" panose="030F0702030302020204" pitchFamily="66" charset="0"/>
              </a:rPr>
              <a:t>7. </a:t>
            </a:r>
            <a:r>
              <a:rPr lang="pt-PT" b="1" dirty="0">
                <a:latin typeface="Comic Sans MS" panose="030F0702030302020204" pitchFamily="66" charset="0"/>
              </a:rPr>
              <a:t>Entre outros:</a:t>
            </a:r>
            <a:endParaRPr lang="pt-PT" b="1" i="0" u="none" strike="noStrike" baseline="0" dirty="0"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Hotéis, Supermercados, Restaurantes, cafés…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>
                <a:solidFill>
                  <a:srgbClr val="FF0000"/>
                </a:solidFill>
              </a:rPr>
              <a:t>FIG. 3 </a:t>
            </a:r>
            <a:r>
              <a:rPr lang="pt-PT" b="1" dirty="0"/>
              <a:t>Antes de avançar com a matéria, temos de fazer </a:t>
            </a:r>
          </a:p>
          <a:p>
            <a:pPr algn="ctr"/>
            <a:r>
              <a:rPr lang="pt-PT" b="1" dirty="0"/>
              <a:t>uma lista de verificações dos serviços que temos em Paranhos!</a:t>
            </a:r>
            <a:endParaRPr lang="pt-PT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b="1" dirty="0"/>
          </a:p>
        </p:txBody>
      </p:sp>
      <p:pic>
        <p:nvPicPr>
          <p:cNvPr id="11" name="Picture 4" descr="ícone bússola, apontando, norte">
            <a:extLst>
              <a:ext uri="{FF2B5EF4-FFF2-40B4-BE49-F238E27FC236}">
                <a16:creationId xmlns:a16="http://schemas.microsoft.com/office/drawing/2014/main" id="{6BA31737-343F-4004-ACFD-804FA50E6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1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Localização da Escola António Nobre, em Paranhos, Porto (2021).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Google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imagem de cartografia)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9B99D0-F73D-403D-8E46-F2C509168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60" y="8318"/>
            <a:ext cx="8159531" cy="56646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2736C14-C0C1-4D40-B2F1-6693DF4DCEE2}"/>
              </a:ext>
            </a:extLst>
          </p:cNvPr>
          <p:cNvSpPr/>
          <p:nvPr/>
        </p:nvSpPr>
        <p:spPr>
          <a:xfrm>
            <a:off x="4193698" y="907420"/>
            <a:ext cx="1346489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1F56DE72-3A7C-4A0D-A697-A99A13AEE2FB}"/>
              </a:ext>
            </a:extLst>
          </p:cNvPr>
          <p:cNvSpPr/>
          <p:nvPr/>
        </p:nvSpPr>
        <p:spPr>
          <a:xfrm rot="1058215">
            <a:off x="3906040" y="780720"/>
            <a:ext cx="200756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4" descr="ícone bússola, apontando, norte">
            <a:extLst>
              <a:ext uri="{FF2B5EF4-FFF2-40B4-BE49-F238E27FC236}">
                <a16:creationId xmlns:a16="http://schemas.microsoft.com/office/drawing/2014/main" id="{B0118DD5-D211-4305-BAFC-12D630C8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Localização da Escola António Nobre, em Paranhos, Porto (2021).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Google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imagem de satélite)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089B5DA-3D5A-4D24-B604-32EB3EF54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79" y="-13447"/>
            <a:ext cx="8299292" cy="5685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9B9240-3B39-4655-B7AD-E6BB1629BB93}"/>
              </a:ext>
            </a:extLst>
          </p:cNvPr>
          <p:cNvSpPr/>
          <p:nvPr/>
        </p:nvSpPr>
        <p:spPr>
          <a:xfrm>
            <a:off x="4193698" y="907420"/>
            <a:ext cx="1346489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D94B5620-8EB2-4E9F-833C-200F404D918F}"/>
              </a:ext>
            </a:extLst>
          </p:cNvPr>
          <p:cNvSpPr/>
          <p:nvPr/>
        </p:nvSpPr>
        <p:spPr>
          <a:xfrm rot="1058215">
            <a:off x="3772252" y="774970"/>
            <a:ext cx="200756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Picture 4" descr="ícone bússola, apontando, norte">
            <a:extLst>
              <a:ext uri="{FF2B5EF4-FFF2-40B4-BE49-F238E27FC236}">
                <a16:creationId xmlns:a16="http://schemas.microsoft.com/office/drawing/2014/main" id="{5C1432DA-8F44-44B3-96B4-726399FC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7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ícone bússola, apontando, norte">
            <a:extLst>
              <a:ext uri="{FF2B5EF4-FFF2-40B4-BE49-F238E27FC236}">
                <a16:creationId xmlns:a16="http://schemas.microsoft.com/office/drawing/2014/main" id="{2719E331-9647-41C1-9459-72916A8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" y="70574"/>
            <a:ext cx="872910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FD40AF0-9F31-43AD-918E-A65BFDC66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54" y="3864"/>
            <a:ext cx="8323491" cy="594535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8FA39-65D2-4E0E-B468-430BAB2CF213}"/>
              </a:ext>
            </a:extLst>
          </p:cNvPr>
          <p:cNvSpPr txBox="1"/>
          <p:nvPr/>
        </p:nvSpPr>
        <p:spPr>
          <a:xfrm>
            <a:off x="5252936" y="70574"/>
            <a:ext cx="499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Hospital de São João / Faculdade de Medicina (UP)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50A100-0286-4E3A-B066-1C288C1F67A1}"/>
              </a:ext>
            </a:extLst>
          </p:cNvPr>
          <p:cNvSpPr txBox="1"/>
          <p:nvPr/>
        </p:nvSpPr>
        <p:spPr>
          <a:xfrm>
            <a:off x="1948496" y="2038863"/>
            <a:ext cx="174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Terrenos do ISEP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(IPP)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21F4D7-463A-4DAC-BDF3-0B40E4204A6D}"/>
              </a:ext>
            </a:extLst>
          </p:cNvPr>
          <p:cNvSpPr txBox="1"/>
          <p:nvPr/>
        </p:nvSpPr>
        <p:spPr>
          <a:xfrm flipH="1">
            <a:off x="2546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6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Vista da área nas traseiras do Hospital de São João, em Paranhos, Porto (1959-1960).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Arquivo Histórico do Porto – http://gisaweb.cm-porto.pt)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502C74-5697-4A36-8445-0F6D45F47959}"/>
              </a:ext>
            </a:extLst>
          </p:cNvPr>
          <p:cNvSpPr txBox="1"/>
          <p:nvPr/>
        </p:nvSpPr>
        <p:spPr>
          <a:xfrm>
            <a:off x="7373567" y="812192"/>
            <a:ext cx="28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Terrenos da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Faculdade de Desporto (UP)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4BDD383-B424-48B4-A53A-C480534369A3}"/>
              </a:ext>
            </a:extLst>
          </p:cNvPr>
          <p:cNvSpPr txBox="1"/>
          <p:nvPr/>
        </p:nvSpPr>
        <p:spPr>
          <a:xfrm>
            <a:off x="1948070" y="1001467"/>
            <a:ext cx="2715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Terrenos da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Universidade Portucalense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39C733F-E116-4426-BC91-C29EF856952B}"/>
              </a:ext>
            </a:extLst>
          </p:cNvPr>
          <p:cNvSpPr txBox="1"/>
          <p:nvPr/>
        </p:nvSpPr>
        <p:spPr>
          <a:xfrm>
            <a:off x="5067844" y="1743785"/>
            <a:ext cx="174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Terrenos da ESSP (IPP)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5167006-11DA-4C19-9BA7-36CD33346D65}"/>
              </a:ext>
            </a:extLst>
          </p:cNvPr>
          <p:cNvSpPr txBox="1"/>
          <p:nvPr/>
        </p:nvSpPr>
        <p:spPr>
          <a:xfrm>
            <a:off x="1869429" y="714512"/>
            <a:ext cx="174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Terrenos do IPO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8DC5551-59D6-41F4-9B3A-D322A9D15BAD}"/>
              </a:ext>
            </a:extLst>
          </p:cNvPr>
          <p:cNvSpPr txBox="1"/>
          <p:nvPr/>
        </p:nvSpPr>
        <p:spPr>
          <a:xfrm>
            <a:off x="3913470" y="472707"/>
            <a:ext cx="199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Terrenos do Campus São João</a:t>
            </a:r>
          </a:p>
        </p:txBody>
      </p:sp>
    </p:spTree>
    <p:extLst>
      <p:ext uri="{BB962C8B-B14F-4D97-AF65-F5344CB8AC3E}">
        <p14:creationId xmlns:p14="http://schemas.microsoft.com/office/powerpoint/2010/main" val="39001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43842</TotalTime>
  <Words>1751</Words>
  <Application>Microsoft Office PowerPoint</Application>
  <PresentationFormat>Ecrã Panorâmico</PresentationFormat>
  <Paragraphs>280</Paragraphs>
  <Slides>28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Verdana Pro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</dc:creator>
  <cp:lastModifiedBy>Miguel</cp:lastModifiedBy>
  <cp:revision>517</cp:revision>
  <dcterms:created xsi:type="dcterms:W3CDTF">2020-09-24T16:30:28Z</dcterms:created>
  <dcterms:modified xsi:type="dcterms:W3CDTF">2021-05-25T21:42:40Z</dcterms:modified>
</cp:coreProperties>
</file>