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96" r:id="rId3"/>
    <p:sldId id="273" r:id="rId4"/>
    <p:sldId id="293" r:id="rId5"/>
    <p:sldId id="292" r:id="rId6"/>
    <p:sldId id="285" r:id="rId7"/>
    <p:sldId id="274" r:id="rId8"/>
    <p:sldId id="271" r:id="rId9"/>
    <p:sldId id="272" r:id="rId10"/>
    <p:sldId id="258" r:id="rId11"/>
    <p:sldId id="279" r:id="rId12"/>
    <p:sldId id="275" r:id="rId13"/>
    <p:sldId id="283" r:id="rId14"/>
    <p:sldId id="295" r:id="rId15"/>
    <p:sldId id="287" r:id="rId16"/>
    <p:sldId id="286" r:id="rId17"/>
    <p:sldId id="284" r:id="rId18"/>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9E8F2-7140-4B2B-B96A-3541D1629434}"/>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FFD9853D-0A6F-4FE7-9CF2-29931BC05F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7BEB7AE4-9718-4D28-BACA-024EDE664FA9}"/>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5" name="Marcador de Posição do Rodapé 4">
            <a:extLst>
              <a:ext uri="{FF2B5EF4-FFF2-40B4-BE49-F238E27FC236}">
                <a16:creationId xmlns:a16="http://schemas.microsoft.com/office/drawing/2014/main" id="{DF6EB232-F9F8-41CD-8074-B95E5E40328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8C011D3-A4F1-4DD9-B806-B90958205405}"/>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423799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346DC-F862-4574-A503-DA36C767CD33}"/>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0C177590-E6DF-40BD-A754-D11955555909}"/>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5C677EB6-F1A3-4976-BEA8-23AA77E8B85A}"/>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5" name="Marcador de Posição do Rodapé 4">
            <a:extLst>
              <a:ext uri="{FF2B5EF4-FFF2-40B4-BE49-F238E27FC236}">
                <a16:creationId xmlns:a16="http://schemas.microsoft.com/office/drawing/2014/main" id="{A58606B6-B004-4714-992B-8E2A02A7DEF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DEF3933-9D1B-41F7-B09E-657F4A2F79A6}"/>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8524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95C94E-3D5A-42EB-ADBD-DC9100DBFFA2}"/>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0739B056-0A97-4AA7-A62C-DE4D80619C07}"/>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237639AF-89C0-48C4-AF24-456220419FFE}"/>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5" name="Marcador de Posição do Rodapé 4">
            <a:extLst>
              <a:ext uri="{FF2B5EF4-FFF2-40B4-BE49-F238E27FC236}">
                <a16:creationId xmlns:a16="http://schemas.microsoft.com/office/drawing/2014/main" id="{C0DC2132-AEE6-4E54-81A4-A228C9BEDC8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7BB2655-8ADE-40B3-A10B-7A8F3FAB4AFC}"/>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353371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195F7-1283-41B7-81B0-9EBAEDDB0181}"/>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B96C460A-C24A-41D4-A02E-EF3D5DC57BE0}"/>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1FAC251-6E71-452F-A6FB-5F4D953CD7D9}"/>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5" name="Marcador de Posição do Rodapé 4">
            <a:extLst>
              <a:ext uri="{FF2B5EF4-FFF2-40B4-BE49-F238E27FC236}">
                <a16:creationId xmlns:a16="http://schemas.microsoft.com/office/drawing/2014/main" id="{E1D28216-B483-46BD-B2FA-7CC15C35FA2B}"/>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9E6F10E-2545-4FCB-8E54-4C9D35889D7B}"/>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247437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EAD3A-884A-42D3-83F8-82FBB61086F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2C6E784C-2C55-409F-81B1-756784A83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3848A887-7AFC-47F9-BA20-693649CAD6F4}"/>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5" name="Marcador de Posição do Rodapé 4">
            <a:extLst>
              <a:ext uri="{FF2B5EF4-FFF2-40B4-BE49-F238E27FC236}">
                <a16:creationId xmlns:a16="http://schemas.microsoft.com/office/drawing/2014/main" id="{93F68389-3E63-4E9B-B87F-951F6BF6179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4EA34CC-2ED2-4DF8-8904-E1C4EE7975FF}"/>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77159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C8982-7C63-4CDA-9225-9DFBEFA01B34}"/>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88DB267-D520-4726-A74B-ACD51FB67BA5}"/>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C28E8D38-9C11-42C9-9CE4-3A981A3A3128}"/>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8B2EC70B-14DF-45BA-90F6-7D5BDBEAB92F}"/>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6" name="Marcador de Posição do Rodapé 5">
            <a:extLst>
              <a:ext uri="{FF2B5EF4-FFF2-40B4-BE49-F238E27FC236}">
                <a16:creationId xmlns:a16="http://schemas.microsoft.com/office/drawing/2014/main" id="{41C04A48-1114-4268-B745-3A5F72931B4A}"/>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F55A1863-7A60-4298-84FF-EC3ADD13CB37}"/>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134842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5108C-B94C-4E3F-9C13-F65E0C361BC9}"/>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CEEBFFD6-728D-41DE-866C-1B8EF2D7A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C8E76D68-9E7C-4921-A72C-E2B6F0F2B0A6}"/>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4F466BAD-F7C2-4011-8D4B-11CBC843E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D37EF06E-82E2-46EC-B708-2F72C6056C72}"/>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C294CCA3-395C-4F11-9A4B-DDA64CE73336}"/>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8" name="Marcador de Posição do Rodapé 7">
            <a:extLst>
              <a:ext uri="{FF2B5EF4-FFF2-40B4-BE49-F238E27FC236}">
                <a16:creationId xmlns:a16="http://schemas.microsoft.com/office/drawing/2014/main" id="{5A4A0502-6FFF-4A31-8FAC-7F5C4223E975}"/>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A20A4AFC-84EE-4924-9A5D-2AA1D336BF91}"/>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355558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76D37-F88B-458D-88F1-A1DD3FC8A402}"/>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D69130D2-8CD7-46D0-86A8-94B76291780C}"/>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4" name="Marcador de Posição do Rodapé 3">
            <a:extLst>
              <a:ext uri="{FF2B5EF4-FFF2-40B4-BE49-F238E27FC236}">
                <a16:creationId xmlns:a16="http://schemas.microsoft.com/office/drawing/2014/main" id="{58E28DA3-6598-453A-8E91-65314A869E7D}"/>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7B883AA1-E741-451C-80FE-5CF1CAFA3985}"/>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198640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A5B2418F-A373-4C35-BBC3-6DDCEF624545}"/>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3" name="Marcador de Posição do Rodapé 2">
            <a:extLst>
              <a:ext uri="{FF2B5EF4-FFF2-40B4-BE49-F238E27FC236}">
                <a16:creationId xmlns:a16="http://schemas.microsoft.com/office/drawing/2014/main" id="{80018CFA-4750-41F0-B656-D00836F80E2D}"/>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1182E4CF-B1C5-45A7-B200-6C0AC436CF0E}"/>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101273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C81A32-24B0-45B6-958B-2292DE0BC84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20DD381D-B675-4348-97B7-1E931BA2C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1A6F9523-7B85-4675-85A5-5FCF865E7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BF10F18F-3645-4D97-94CA-9F102CA86757}"/>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6" name="Marcador de Posição do Rodapé 5">
            <a:extLst>
              <a:ext uri="{FF2B5EF4-FFF2-40B4-BE49-F238E27FC236}">
                <a16:creationId xmlns:a16="http://schemas.microsoft.com/office/drawing/2014/main" id="{BF9AB712-697C-45DB-B3F0-67D8D6A09590}"/>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C2AB8464-DDDE-4C83-BBBC-2A3E1A696F01}"/>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26692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0AD4F6-84E6-4CB7-93C1-A7070B4F3D9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7C680B55-CA71-4D6F-A398-1D041B4EC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0096042E-152C-41DE-B5CC-AC60901DB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C119F73D-A90E-447A-A8D3-ECED01D3C35C}"/>
              </a:ext>
            </a:extLst>
          </p:cNvPr>
          <p:cNvSpPr>
            <a:spLocks noGrp="1"/>
          </p:cNvSpPr>
          <p:nvPr>
            <p:ph type="dt" sz="half" idx="10"/>
          </p:nvPr>
        </p:nvSpPr>
        <p:spPr/>
        <p:txBody>
          <a:bodyPr/>
          <a:lstStyle/>
          <a:p>
            <a:fld id="{83C1A018-0D09-4131-8062-4717F20A4980}" type="datetimeFigureOut">
              <a:rPr lang="pt-PT" smtClean="0"/>
              <a:t>25/05/2021</a:t>
            </a:fld>
            <a:endParaRPr lang="pt-PT"/>
          </a:p>
        </p:txBody>
      </p:sp>
      <p:sp>
        <p:nvSpPr>
          <p:cNvPr id="6" name="Marcador de Posição do Rodapé 5">
            <a:extLst>
              <a:ext uri="{FF2B5EF4-FFF2-40B4-BE49-F238E27FC236}">
                <a16:creationId xmlns:a16="http://schemas.microsoft.com/office/drawing/2014/main" id="{80B30ED2-5379-4B31-83F7-ACB15DD4B62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33887F11-A42E-43AB-A587-09C0169C3816}"/>
              </a:ext>
            </a:extLst>
          </p:cNvPr>
          <p:cNvSpPr>
            <a:spLocks noGrp="1"/>
          </p:cNvSpPr>
          <p:nvPr>
            <p:ph type="sldNum" sz="quarter" idx="12"/>
          </p:nvPr>
        </p:nvSpPr>
        <p:spPr/>
        <p:txBody>
          <a:bodyPr/>
          <a:lstStyle/>
          <a:p>
            <a:fld id="{CBE12929-D0EE-41A2-87D2-FC23C7B7C8A5}" type="slidenum">
              <a:rPr lang="pt-PT" smtClean="0"/>
              <a:t>‹nº›</a:t>
            </a:fld>
            <a:endParaRPr lang="pt-PT"/>
          </a:p>
        </p:txBody>
      </p:sp>
    </p:spTree>
    <p:extLst>
      <p:ext uri="{BB962C8B-B14F-4D97-AF65-F5344CB8AC3E}">
        <p14:creationId xmlns:p14="http://schemas.microsoft.com/office/powerpoint/2010/main" val="368693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EF7671CE-F253-4F4B-9919-F25F8EC0D5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D5D96C7D-1804-414D-8FE3-BABD896CC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B192ACA-E985-45E9-8E5B-339CCBBC0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1A018-0D09-4131-8062-4717F20A4980}" type="datetimeFigureOut">
              <a:rPr lang="pt-PT" smtClean="0"/>
              <a:t>25/05/2021</a:t>
            </a:fld>
            <a:endParaRPr lang="pt-PT"/>
          </a:p>
        </p:txBody>
      </p:sp>
      <p:sp>
        <p:nvSpPr>
          <p:cNvPr id="5" name="Marcador de Posição do Rodapé 4">
            <a:extLst>
              <a:ext uri="{FF2B5EF4-FFF2-40B4-BE49-F238E27FC236}">
                <a16:creationId xmlns:a16="http://schemas.microsoft.com/office/drawing/2014/main" id="{129D5156-5B57-44C5-92FC-44160C46A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455AF9F5-7128-4D04-B90B-FDA59C7B7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2929-D0EE-41A2-87D2-FC23C7B7C8A5}" type="slidenum">
              <a:rPr lang="pt-PT" smtClean="0"/>
              <a:t>‹nº›</a:t>
            </a:fld>
            <a:endParaRPr lang="pt-PT"/>
          </a:p>
        </p:txBody>
      </p:sp>
    </p:spTree>
    <p:extLst>
      <p:ext uri="{BB962C8B-B14F-4D97-AF65-F5344CB8AC3E}">
        <p14:creationId xmlns:p14="http://schemas.microsoft.com/office/powerpoint/2010/main" val="136531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hyperlink" Target="https://www.dge.mec.pt/.pt" TargetMode="Externa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dge.mec.pt/.pt"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pordata.pt/" TargetMode="External"/><Relationship Id="rId7" Type="http://schemas.openxmlformats.org/officeDocument/2006/relationships/image" Target="../media/image14.jpeg"/><Relationship Id="rId2" Type="http://schemas.openxmlformats.org/officeDocument/2006/relationships/hyperlink" Target="https://www.ine.pt/" TargetMode="Externa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2.jpeg"/><Relationship Id="rId4" Type="http://schemas.openxmlformats.org/officeDocument/2006/relationships/hyperlink" Target="https://ec.europa.eu/eurosta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FCA922D-106B-4E81-8747-C1C24CFDF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6284"/>
            <a:ext cx="12192000" cy="887288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69F04F85-17F6-44F0-BEB8-4C746E95013D}"/>
              </a:ext>
            </a:extLst>
          </p:cNvPr>
          <p:cNvSpPr txBox="1"/>
          <p:nvPr/>
        </p:nvSpPr>
        <p:spPr>
          <a:xfrm>
            <a:off x="3842738" y="429037"/>
            <a:ext cx="3183515" cy="1508105"/>
          </a:xfrm>
          <a:prstGeom prst="rect">
            <a:avLst/>
          </a:prstGeom>
          <a:solidFill>
            <a:schemeClr val="bg1"/>
          </a:solidFill>
        </p:spPr>
        <p:txBody>
          <a:bodyPr wrap="square" rtlCol="0">
            <a:spAutoFit/>
          </a:bodyPr>
          <a:lstStyle/>
          <a:p>
            <a:pPr algn="ctr"/>
            <a:endParaRPr lang="pt-PT" sz="800" b="1" dirty="0"/>
          </a:p>
          <a:p>
            <a:pPr algn="ctr"/>
            <a:r>
              <a:rPr lang="pt-PT" sz="2000" b="1" dirty="0"/>
              <a:t>ESTATÍSTICAAAAAAAAS?</a:t>
            </a:r>
          </a:p>
          <a:p>
            <a:pPr algn="ctr"/>
            <a:endParaRPr lang="pt-PT" sz="800" b="1" dirty="0">
              <a:solidFill>
                <a:srgbClr val="FFC000"/>
              </a:solidFill>
            </a:endParaRPr>
          </a:p>
          <a:p>
            <a:pPr algn="ctr"/>
            <a:r>
              <a:rPr lang="pt-PT" sz="2000" b="1" dirty="0"/>
              <a:t>DA POPULAÇAAAAAAÃO?</a:t>
            </a:r>
          </a:p>
          <a:p>
            <a:pPr algn="ctr"/>
            <a:endParaRPr lang="pt-PT" sz="800" b="1" dirty="0"/>
          </a:p>
          <a:p>
            <a:pPr algn="ctr"/>
            <a:r>
              <a:rPr lang="pt-PT" sz="2000" b="1" dirty="0"/>
              <a:t>PARA QUE É QUE SERVEM?</a:t>
            </a:r>
          </a:p>
          <a:p>
            <a:pPr algn="ctr"/>
            <a:endParaRPr lang="pt-PT" sz="800" b="1" dirty="0"/>
          </a:p>
        </p:txBody>
      </p:sp>
      <p:sp>
        <p:nvSpPr>
          <p:cNvPr id="7" name="Triângulo isósceles 6">
            <a:extLst>
              <a:ext uri="{FF2B5EF4-FFF2-40B4-BE49-F238E27FC236}">
                <a16:creationId xmlns:a16="http://schemas.microsoft.com/office/drawing/2014/main" id="{69F148AD-4F05-4E4E-B7E5-D5693849BE79}"/>
              </a:ext>
            </a:extLst>
          </p:cNvPr>
          <p:cNvSpPr/>
          <p:nvPr/>
        </p:nvSpPr>
        <p:spPr>
          <a:xfrm rot="12241173" flipH="1">
            <a:off x="4186709" y="1812983"/>
            <a:ext cx="354968" cy="13683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9071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Re</a:t>
            </a:r>
            <a:r>
              <a:rPr lang="pt-PT" b="1" dirty="0">
                <a:latin typeface="Calibri" panose="020F0502020204030204" pitchFamily="34" charset="0"/>
                <a:ea typeface="Calibri" panose="020F0502020204030204" pitchFamily="34" charset="0"/>
                <a:cs typeface="Times New Roman" panose="02020603050405020304" pitchFamily="18" charset="0"/>
              </a:rPr>
              <a:t>gistaram-se oscilações muito importantes.</a:t>
            </a:r>
            <a:endParaRPr lang="pt-PT"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PT" b="1" dirty="0">
                <a:latin typeface="Calibri" panose="020F0502020204030204" pitchFamily="34" charset="0"/>
                <a:ea typeface="Calibri" panose="020F0502020204030204" pitchFamily="34" charset="0"/>
                <a:cs typeface="Times New Roman" panose="02020603050405020304" pitchFamily="18" charset="0"/>
              </a:rPr>
              <a:t>Tomar atenção às datas históricas (revoluções, guerras, surtos migratórios, crises…)</a:t>
            </a:r>
            <a:r>
              <a:rPr lang="pt-PT" sz="1800" b="1"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pt-PT" b="1" dirty="0">
                <a:latin typeface="Calibri" panose="020F0502020204030204" pitchFamily="34" charset="0"/>
                <a:ea typeface="Calibri" panose="020F0502020204030204" pitchFamily="34" charset="0"/>
                <a:cs typeface="Times New Roman" panose="02020603050405020304" pitchFamily="18" charset="0"/>
              </a:rPr>
              <a:t>Fonte: Arinda Rodrigues – </a:t>
            </a:r>
            <a:r>
              <a:rPr lang="pt-PT" b="1" i="1" dirty="0">
                <a:latin typeface="Calibri" panose="020F0502020204030204" pitchFamily="34" charset="0"/>
                <a:ea typeface="Calibri" panose="020F0502020204030204" pitchFamily="34" charset="0"/>
                <a:cs typeface="Times New Roman" panose="02020603050405020304" pitchFamily="18" charset="0"/>
              </a:rPr>
              <a:t>Geografia A 10 – 10.º ano</a:t>
            </a:r>
            <a:r>
              <a:rPr lang="pt-PT" b="1" dirty="0">
                <a:latin typeface="Calibri" panose="020F0502020204030204" pitchFamily="34" charset="0"/>
                <a:ea typeface="Calibri" panose="020F0502020204030204" pitchFamily="34" charset="0"/>
                <a:cs typeface="Times New Roman" panose="02020603050405020304" pitchFamily="18" charset="0"/>
              </a:rPr>
              <a:t>, Texto Editores, 2013 (com dados do INE de 2012).</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m 7">
            <a:extLst>
              <a:ext uri="{FF2B5EF4-FFF2-40B4-BE49-F238E27FC236}">
                <a16:creationId xmlns:a16="http://schemas.microsoft.com/office/drawing/2014/main" id="{6F7FF8C9-95CE-40D8-B32A-3AF33FEE89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5" name="Picture 4" descr="Citizen, crowd, group, mob, people, population, users icon | Icon ">
            <a:extLst>
              <a:ext uri="{FF2B5EF4-FFF2-40B4-BE49-F238E27FC236}">
                <a16:creationId xmlns:a16="http://schemas.microsoft.com/office/drawing/2014/main" id="{E9D3D8A3-2FCC-4E5C-B616-BF8E20176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volução da população portuguesa">
            <a:extLst>
              <a:ext uri="{FF2B5EF4-FFF2-40B4-BE49-F238E27FC236}">
                <a16:creationId xmlns:a16="http://schemas.microsoft.com/office/drawing/2014/main" id="{386727ED-496C-409B-B3A8-3B548F76E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27" y="133143"/>
            <a:ext cx="6941642" cy="5251428"/>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1F0BFA4C-64C0-4637-BCAD-7F5D9EC25334}"/>
              </a:ext>
            </a:extLst>
          </p:cNvPr>
          <p:cNvSpPr txBox="1"/>
          <p:nvPr/>
        </p:nvSpPr>
        <p:spPr>
          <a:xfrm>
            <a:off x="3016250" y="4975344"/>
            <a:ext cx="6159500" cy="375552"/>
          </a:xfrm>
          <a:prstGeom prst="rect">
            <a:avLst/>
          </a:prstGeom>
          <a:noFill/>
        </p:spPr>
        <p:txBody>
          <a:bodyPr wrap="square" rtlCol="0">
            <a:spAutoFit/>
          </a:bodyPr>
          <a:lstStyle/>
          <a:p>
            <a:pPr algn="ctr">
              <a:lnSpc>
                <a:spcPct val="107000"/>
              </a:lnSpc>
              <a:spcAft>
                <a:spcPts val="800"/>
              </a:spcAft>
            </a:pPr>
            <a:r>
              <a:rPr lang="pt-PT" b="1" dirty="0">
                <a:latin typeface="Calibri" panose="020F0502020204030204" pitchFamily="34" charset="0"/>
                <a:ea typeface="Calibri" panose="020F0502020204030204" pitchFamily="34" charset="0"/>
                <a:cs typeface="Times New Roman" panose="02020603050405020304" pitchFamily="18" charset="0"/>
              </a:rPr>
              <a:t>GRÁFICO COMENTADO</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615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Re</a:t>
            </a:r>
            <a:r>
              <a:rPr lang="pt-PT" b="1" dirty="0">
                <a:latin typeface="Calibri" panose="020F0502020204030204" pitchFamily="34" charset="0"/>
                <a:ea typeface="Calibri" panose="020F0502020204030204" pitchFamily="34" charset="0"/>
                <a:cs typeface="Times New Roman" panose="02020603050405020304" pitchFamily="18" charset="0"/>
              </a:rPr>
              <a:t>gistaram-se oscilações muito importantes.</a:t>
            </a:r>
            <a:endParaRPr lang="pt-PT"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PT" b="1" dirty="0">
                <a:latin typeface="Calibri" panose="020F0502020204030204" pitchFamily="34" charset="0"/>
                <a:ea typeface="Calibri" panose="020F0502020204030204" pitchFamily="34" charset="0"/>
                <a:cs typeface="Times New Roman" panose="02020603050405020304" pitchFamily="18" charset="0"/>
              </a:rPr>
              <a:t>Tomar atenção às datas históricas (revoluções, guerras, surtos migratórios, crises…)</a:t>
            </a:r>
            <a:r>
              <a:rPr lang="pt-PT" sz="1800" b="1"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pt-PT" b="1" dirty="0">
                <a:latin typeface="Calibri" panose="020F0502020204030204" pitchFamily="34" charset="0"/>
                <a:ea typeface="Calibri" panose="020F0502020204030204" pitchFamily="34" charset="0"/>
                <a:cs typeface="Times New Roman" panose="02020603050405020304" pitchFamily="18" charset="0"/>
              </a:rPr>
              <a:t>Fonte: Arinda Rodrigues – </a:t>
            </a:r>
            <a:r>
              <a:rPr lang="pt-PT" b="1" i="1" dirty="0">
                <a:latin typeface="Calibri" panose="020F0502020204030204" pitchFamily="34" charset="0"/>
                <a:ea typeface="Calibri" panose="020F0502020204030204" pitchFamily="34" charset="0"/>
                <a:cs typeface="Times New Roman" panose="02020603050405020304" pitchFamily="18" charset="0"/>
              </a:rPr>
              <a:t>Geografia A 10 – 10.º ano</a:t>
            </a:r>
            <a:r>
              <a:rPr lang="pt-PT" b="1" dirty="0">
                <a:latin typeface="Calibri" panose="020F0502020204030204" pitchFamily="34" charset="0"/>
                <a:ea typeface="Calibri" panose="020F0502020204030204" pitchFamily="34" charset="0"/>
                <a:cs typeface="Times New Roman" panose="02020603050405020304" pitchFamily="18" charset="0"/>
              </a:rPr>
              <a:t>, Texto Editores, 2013 (com dados do INE de 2012).</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B4C7C164-5E2C-42C2-8FCB-8D88D06553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3B4AD031-536E-4C84-9FC8-1FB3E0756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volução da população portuguesa">
            <a:extLst>
              <a:ext uri="{FF2B5EF4-FFF2-40B4-BE49-F238E27FC236}">
                <a16:creationId xmlns:a16="http://schemas.microsoft.com/office/drawing/2014/main" id="{E5F07283-D0A4-4513-8613-9E9278062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765" y="150402"/>
            <a:ext cx="6966469" cy="5230311"/>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B4B9CF2C-C2B1-49E2-BB0A-6023844FD0E1}"/>
              </a:ext>
            </a:extLst>
          </p:cNvPr>
          <p:cNvSpPr txBox="1"/>
          <p:nvPr/>
        </p:nvSpPr>
        <p:spPr>
          <a:xfrm>
            <a:off x="3016250" y="4975344"/>
            <a:ext cx="6159500" cy="375552"/>
          </a:xfrm>
          <a:prstGeom prst="rect">
            <a:avLst/>
          </a:prstGeom>
          <a:noFill/>
        </p:spPr>
        <p:txBody>
          <a:bodyPr wrap="square" rtlCol="0">
            <a:spAutoFit/>
          </a:bodyPr>
          <a:lstStyle/>
          <a:p>
            <a:pPr algn="ctr">
              <a:lnSpc>
                <a:spcPct val="107000"/>
              </a:lnSpc>
              <a:spcAft>
                <a:spcPts val="800"/>
              </a:spcAft>
            </a:pPr>
            <a:r>
              <a:rPr lang="pt-PT" b="1" dirty="0">
                <a:latin typeface="Calibri" panose="020F0502020204030204" pitchFamily="34" charset="0"/>
                <a:ea typeface="Calibri" panose="020F0502020204030204" pitchFamily="34" charset="0"/>
                <a:cs typeface="Times New Roman" panose="02020603050405020304" pitchFamily="18" charset="0"/>
              </a:rPr>
              <a:t>GRÁFICO COMENTADO</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4476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Esposende é sede de concelho.</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Localiza-se no litoral da Região Norte. </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Apresenta um aumento </a:t>
            </a:r>
            <a:r>
              <a:rPr lang="pt-PT" sz="1800" b="1" u="sng" dirty="0">
                <a:effectLst/>
                <a:latin typeface="Calibri" panose="020F0502020204030204" pitchFamily="34" charset="0"/>
                <a:ea typeface="Calibri" panose="020F0502020204030204" pitchFamily="34" charset="0"/>
                <a:cs typeface="Times New Roman" panose="02020603050405020304" pitchFamily="18" charset="0"/>
              </a:rPr>
              <a:t>sazonal</a:t>
            </a:r>
            <a:r>
              <a:rPr lang="pt-PT" sz="1800" b="1" dirty="0">
                <a:effectLst/>
                <a:latin typeface="Calibri" panose="020F0502020204030204" pitchFamily="34" charset="0"/>
                <a:ea typeface="Calibri" panose="020F0502020204030204" pitchFamily="34" charset="0"/>
                <a:cs typeface="Times New Roman" panose="02020603050405020304" pitchFamily="18" charset="0"/>
              </a:rPr>
              <a:t> da população </a:t>
            </a:r>
            <a:r>
              <a:rPr lang="pt-PT" sz="1800" b="1" u="sng" dirty="0">
                <a:effectLst/>
                <a:latin typeface="Calibri" panose="020F0502020204030204" pitchFamily="34" charset="0"/>
                <a:ea typeface="Calibri" panose="020F0502020204030204" pitchFamily="34" charset="0"/>
                <a:cs typeface="Times New Roman" panose="02020603050405020304" pitchFamily="18" charset="0"/>
              </a:rPr>
              <a:t>nos meses de Verão</a:t>
            </a:r>
            <a:r>
              <a:rPr lang="pt-PT" sz="1800" b="1" dirty="0">
                <a:effectLst/>
                <a:latin typeface="Calibri" panose="020F0502020204030204" pitchFamily="34" charset="0"/>
                <a:ea typeface="Calibri" panose="020F0502020204030204" pitchFamily="34" charset="0"/>
                <a:cs typeface="Times New Roman" panose="02020603050405020304" pitchFamily="18" charset="0"/>
              </a:rPr>
              <a:t>, por causa do Turismo.</a:t>
            </a:r>
          </a:p>
        </p:txBody>
      </p:sp>
      <p:sp>
        <p:nvSpPr>
          <p:cNvPr id="2" name="CaixaDeTexto 1">
            <a:extLst>
              <a:ext uri="{FF2B5EF4-FFF2-40B4-BE49-F238E27FC236}">
                <a16:creationId xmlns:a16="http://schemas.microsoft.com/office/drawing/2014/main" id="{BBBD6C0C-DD43-47D6-82B7-FC82B8E72B65}"/>
              </a:ext>
            </a:extLst>
          </p:cNvPr>
          <p:cNvSpPr txBox="1"/>
          <p:nvPr/>
        </p:nvSpPr>
        <p:spPr>
          <a:xfrm>
            <a:off x="3016250" y="5005161"/>
            <a:ext cx="6159500" cy="375552"/>
          </a:xfrm>
          <a:prstGeom prst="rect">
            <a:avLst/>
          </a:prstGeom>
          <a:noFill/>
        </p:spPr>
        <p:txBody>
          <a:bodyPr wrap="square" rtlCol="0">
            <a:spAutoFit/>
          </a:bodyPr>
          <a:lstStyle/>
          <a:p>
            <a:pPr algn="ctr">
              <a:lnSpc>
                <a:spcPct val="107000"/>
              </a:lnSpc>
              <a:spcAft>
                <a:spcPts val="800"/>
              </a:spcAft>
            </a:pPr>
            <a:r>
              <a:rPr lang="pt-PT" b="1" dirty="0">
                <a:latin typeface="Calibri" panose="020F0502020204030204" pitchFamily="34" charset="0"/>
                <a:ea typeface="Calibri" panose="020F0502020204030204" pitchFamily="34" charset="0"/>
                <a:cs typeface="Times New Roman" panose="02020603050405020304" pitchFamily="18" charset="0"/>
              </a:rPr>
              <a:t>FOZ DO RIO CÁVADO (ESPOSENDE, REGIÃO NORTE)</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a:extLst>
              <a:ext uri="{FF2B5EF4-FFF2-40B4-BE49-F238E27FC236}">
                <a16:creationId xmlns:a16="http://schemas.microsoft.com/office/drawing/2014/main" id="{50DA3A32-52E0-4A1E-9E8B-BADA97D7C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284" y="147259"/>
            <a:ext cx="8109431" cy="456690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44862439-A39F-4AFC-BF94-7D4AA3E5B3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D24D7EF0-EEEC-48B5-9E77-42EA8F7BB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74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96353"/>
          </a:xfrm>
          <a:prstGeom prst="rect">
            <a:avLst/>
          </a:prstGeom>
          <a:solidFill>
            <a:srgbClr val="92D050"/>
          </a:solidFill>
          <a:ln>
            <a:solidFill>
              <a:srgbClr val="92D050"/>
            </a:solidFill>
          </a:ln>
        </p:spPr>
        <p:txBody>
          <a:bodyPr wrap="square" rtlCol="0">
            <a:spAutoFit/>
          </a:bodyPr>
          <a:lstStyle/>
          <a:p>
            <a:pPr algn="ctr">
              <a:lnSpc>
                <a:spcPct val="110000"/>
              </a:lnSpc>
              <a:spcAft>
                <a:spcPts val="800"/>
              </a:spcAft>
            </a:pPr>
            <a:r>
              <a:rPr lang="pt-PT" b="1" dirty="0"/>
              <a:t>Extraído do Programa de Geografia A, Ministério da Educação, 2001.</a:t>
            </a:r>
          </a:p>
          <a:p>
            <a:pPr algn="ctr">
              <a:lnSpc>
                <a:spcPct val="110000"/>
              </a:lnSpc>
              <a:spcAft>
                <a:spcPts val="800"/>
              </a:spcAft>
            </a:pPr>
            <a:r>
              <a:rPr lang="pt-PT" dirty="0"/>
              <a:t>Fonte: </a:t>
            </a:r>
            <a:r>
              <a:rPr lang="pt-PT" dirty="0">
                <a:hlinkClick r:id="rId2">
                  <a:extLst>
                    <a:ext uri="{A12FA001-AC4F-418D-AE19-62706E023703}">
                      <ahyp:hlinkClr xmlns:ahyp="http://schemas.microsoft.com/office/drawing/2018/hyperlinkcolor" val="tx"/>
                    </a:ext>
                  </a:extLst>
                </a:hlinkClick>
              </a:rPr>
              <a:t>www.dge.mec.pt</a:t>
            </a:r>
            <a:r>
              <a:rPr lang="pt-PT" dirty="0"/>
              <a:t> (acedido em 24-09-2020).</a:t>
            </a:r>
          </a:p>
          <a:p>
            <a:pPr algn="ctr">
              <a:lnSpc>
                <a:spcPct val="110000"/>
              </a:lnSpc>
              <a:spcAft>
                <a:spcPts val="800"/>
              </a:spcAft>
            </a:pPr>
            <a:r>
              <a:rPr lang="pt-PT" b="1" dirty="0">
                <a:ea typeface="Calibri" panose="020F0502020204030204" pitchFamily="34" charset="0"/>
                <a:cs typeface="Times New Roman" panose="02020603050405020304" pitchFamily="18" charset="0"/>
              </a:rPr>
              <a:t>O Programa funciona como o p</a:t>
            </a:r>
            <a:r>
              <a:rPr lang="pt-PT" sz="1800" b="1" dirty="0">
                <a:effectLst/>
                <a:ea typeface="Calibri" panose="020F0502020204030204" pitchFamily="34" charset="0"/>
                <a:cs typeface="Times New Roman" panose="02020603050405020304" pitchFamily="18" charset="0"/>
              </a:rPr>
              <a:t>lano de voo da nossa turma na viagem por Portugal com a Geografia A.</a:t>
            </a:r>
          </a:p>
        </p:txBody>
      </p:sp>
      <p:pic>
        <p:nvPicPr>
          <p:cNvPr id="6" name="Imagem 5">
            <a:extLst>
              <a:ext uri="{FF2B5EF4-FFF2-40B4-BE49-F238E27FC236}">
                <a16:creationId xmlns:a16="http://schemas.microsoft.com/office/drawing/2014/main" id="{189E615D-C87E-4152-B846-2DF858C3C6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1028" name="Picture 4" descr="Citizen, crowd, group, mob, people, population, users icon | Icon ">
            <a:extLst>
              <a:ext uri="{FF2B5EF4-FFF2-40B4-BE49-F238E27FC236}">
                <a16:creationId xmlns:a16="http://schemas.microsoft.com/office/drawing/2014/main" id="{4D32BB00-CF6D-4A5E-869A-A3931E434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FAD22A9E-BC58-45C4-8052-5CC4C1594644}"/>
              </a:ext>
            </a:extLst>
          </p:cNvPr>
          <p:cNvSpPr txBox="1"/>
          <p:nvPr/>
        </p:nvSpPr>
        <p:spPr>
          <a:xfrm>
            <a:off x="1487715" y="717348"/>
            <a:ext cx="9216570" cy="4801314"/>
          </a:xfrm>
          <a:prstGeom prst="rect">
            <a:avLst/>
          </a:prstGeom>
          <a:noFill/>
        </p:spPr>
        <p:txBody>
          <a:bodyPr wrap="square" rtlCol="0">
            <a:spAutoFit/>
          </a:bodyPr>
          <a:lstStyle/>
          <a:p>
            <a:pPr algn="l"/>
            <a:r>
              <a:rPr lang="pt-PT" sz="1800" b="1" dirty="0">
                <a:solidFill>
                  <a:srgbClr val="00B050"/>
                </a:solidFill>
              </a:rPr>
              <a:t>MÓDULO INICIAL: A POSIÇÃO DE PORTUGAL NA EUROPA E NO MUNDO</a:t>
            </a:r>
          </a:p>
          <a:p>
            <a:pPr algn="l"/>
            <a:endParaRPr lang="pt-PT" sz="1800" dirty="0"/>
          </a:p>
          <a:p>
            <a:pPr algn="l"/>
            <a:r>
              <a:rPr lang="pt-PT" sz="1800" b="1" u="sng" dirty="0">
                <a:solidFill>
                  <a:schemeClr val="accent6">
                    <a:lumMod val="50000"/>
                  </a:schemeClr>
                </a:solidFill>
              </a:rPr>
              <a:t>TEMA: 1. A POPULAÇÃO, UTILIZADORA DE RECURSOS E ORGANIZADORA DE ESPAÇOS</a:t>
            </a:r>
          </a:p>
          <a:p>
            <a:pPr algn="l"/>
            <a:endParaRPr lang="pt-PT" b="1" dirty="0">
              <a:solidFill>
                <a:schemeClr val="accent6">
                  <a:lumMod val="50000"/>
                </a:schemeClr>
              </a:solidFill>
            </a:endParaRPr>
          </a:p>
          <a:p>
            <a:pPr algn="l"/>
            <a:r>
              <a:rPr lang="pt-PT" sz="1800" b="1" dirty="0">
                <a:solidFill>
                  <a:schemeClr val="accent6">
                    <a:lumMod val="50000"/>
                  </a:schemeClr>
                </a:solidFill>
              </a:rPr>
              <a:t>SUBTEMA: 1.1. A população: evolução e diferenças regionais</a:t>
            </a:r>
          </a:p>
          <a:p>
            <a:pPr algn="l"/>
            <a:endParaRPr lang="pt-PT" sz="1800" b="1" dirty="0">
              <a:solidFill>
                <a:schemeClr val="accent6">
                  <a:lumMod val="50000"/>
                </a:schemeClr>
              </a:solidFill>
            </a:endParaRPr>
          </a:p>
          <a:p>
            <a:pPr algn="l"/>
            <a:r>
              <a:rPr lang="pt-PT" b="1" dirty="0">
                <a:solidFill>
                  <a:schemeClr val="accent6">
                    <a:lumMod val="50000"/>
                  </a:schemeClr>
                </a:solidFill>
              </a:rPr>
              <a:t>CONTEÚDO: 1.1.1. A evolução da população a partir da segunda metade do século XX</a:t>
            </a:r>
          </a:p>
          <a:p>
            <a:pPr algn="l"/>
            <a:endParaRPr lang="pt-PT" sz="1800" dirty="0"/>
          </a:p>
          <a:p>
            <a:pPr algn="l"/>
            <a:r>
              <a:rPr lang="pt-PT" b="1" dirty="0"/>
              <a:t>CONTEÚDO: 1.1.2. As estruturas e comportamentos sociodemográficos</a:t>
            </a:r>
          </a:p>
          <a:p>
            <a:pPr algn="l"/>
            <a:endParaRPr lang="pt-PT" b="1" dirty="0"/>
          </a:p>
          <a:p>
            <a:pPr algn="l"/>
            <a:r>
              <a:rPr lang="pt-PT" b="1" dirty="0"/>
              <a:t>CONTEÚDO: 1.1.3. Os principais problemas sociodemográficos</a:t>
            </a:r>
          </a:p>
          <a:p>
            <a:pPr algn="l"/>
            <a:endParaRPr lang="pt-PT" b="1" dirty="0"/>
          </a:p>
          <a:p>
            <a:pPr algn="l"/>
            <a:r>
              <a:rPr lang="pt-PT" b="1" dirty="0"/>
              <a:t>CONTEÚDO: 1.1.4. O rejuvenescimento e a valorização da população</a:t>
            </a:r>
          </a:p>
          <a:p>
            <a:pPr algn="l"/>
            <a:endParaRPr lang="pt-PT" dirty="0"/>
          </a:p>
          <a:p>
            <a:pPr algn="l"/>
            <a:r>
              <a:rPr lang="pt-PT" sz="1800" b="1" dirty="0"/>
              <a:t>SUBTEMA: 1.2. </a:t>
            </a:r>
            <a:r>
              <a:rPr lang="pt-PT" b="1" dirty="0"/>
              <a:t>A distribuição da população</a:t>
            </a:r>
          </a:p>
          <a:p>
            <a:pPr algn="l"/>
            <a:endParaRPr lang="pt-PT" b="1" dirty="0"/>
          </a:p>
          <a:p>
            <a:pPr algn="l"/>
            <a:r>
              <a:rPr lang="pt-PT" b="1" dirty="0"/>
              <a:t>[…]</a:t>
            </a:r>
          </a:p>
        </p:txBody>
      </p:sp>
      <p:pic>
        <p:nvPicPr>
          <p:cNvPr id="15" name="Picture 6">
            <a:extLst>
              <a:ext uri="{FF2B5EF4-FFF2-40B4-BE49-F238E27FC236}">
                <a16:creationId xmlns:a16="http://schemas.microsoft.com/office/drawing/2014/main" id="{3DF4A24E-D7B8-4DF8-9F88-EC5ABE2A11A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676128" y="729641"/>
            <a:ext cx="467179" cy="383521"/>
          </a:xfrm>
          <a:prstGeom prst="rect">
            <a:avLst/>
          </a:prstGeom>
          <a:noFill/>
          <a:extLst>
            <a:ext uri="{909E8E84-426E-40DD-AFC4-6F175D3DCCD1}">
              <a14:hiddenFill xmlns:a14="http://schemas.microsoft.com/office/drawing/2010/main">
                <a:solidFill>
                  <a:srgbClr val="FFFFFF"/>
                </a:solidFill>
              </a14:hiddenFill>
            </a:ext>
          </a:extLst>
        </p:spPr>
      </p:pic>
      <p:sp>
        <p:nvSpPr>
          <p:cNvPr id="17" name="Seta: Para a Direita 16">
            <a:extLst>
              <a:ext uri="{FF2B5EF4-FFF2-40B4-BE49-F238E27FC236}">
                <a16:creationId xmlns:a16="http://schemas.microsoft.com/office/drawing/2014/main" id="{B3B5EAB3-83D1-480D-8B59-20A0768BAF64}"/>
              </a:ext>
            </a:extLst>
          </p:cNvPr>
          <p:cNvSpPr/>
          <p:nvPr/>
        </p:nvSpPr>
        <p:spPr>
          <a:xfrm rot="10800000">
            <a:off x="9693665" y="1374616"/>
            <a:ext cx="1010615" cy="1278405"/>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8" name="Picture 14" descr="icon logo visto verde green Sticker by Andressa Leal">
            <a:extLst>
              <a:ext uri="{FF2B5EF4-FFF2-40B4-BE49-F238E27FC236}">
                <a16:creationId xmlns:a16="http://schemas.microsoft.com/office/drawing/2014/main" id="{2ACAA579-508E-4B38-A761-D7651EE578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7468" y="2941456"/>
            <a:ext cx="413706" cy="3835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icon logo visto verde green Sticker by Andressa Leal">
            <a:extLst>
              <a:ext uri="{FF2B5EF4-FFF2-40B4-BE49-F238E27FC236}">
                <a16:creationId xmlns:a16="http://schemas.microsoft.com/office/drawing/2014/main" id="{74896A81-2B6A-4F5A-A526-DC219DA92B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1432" y="3489760"/>
            <a:ext cx="413706" cy="3835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icon logo visto verde green Sticker by Andressa Leal">
            <a:extLst>
              <a:ext uri="{FF2B5EF4-FFF2-40B4-BE49-F238E27FC236}">
                <a16:creationId xmlns:a16="http://schemas.microsoft.com/office/drawing/2014/main" id="{8FB0349A-26B7-4A4A-AEA3-98DFCDFF13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67806" y="4047775"/>
            <a:ext cx="413706" cy="3835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icon logo visto verde green Sticker by Andressa Leal">
            <a:extLst>
              <a:ext uri="{FF2B5EF4-FFF2-40B4-BE49-F238E27FC236}">
                <a16:creationId xmlns:a16="http://schemas.microsoft.com/office/drawing/2014/main" id="{AC71B088-2BB6-45F9-B79A-983ECAC1C5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6651" y="4592593"/>
            <a:ext cx="413706" cy="38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96353"/>
          </a:xfrm>
          <a:prstGeom prst="rect">
            <a:avLst/>
          </a:prstGeom>
          <a:solidFill>
            <a:srgbClr val="92D050"/>
          </a:solidFill>
          <a:ln>
            <a:solidFill>
              <a:srgbClr val="92D050"/>
            </a:solidFill>
          </a:ln>
        </p:spPr>
        <p:txBody>
          <a:bodyPr wrap="square" rtlCol="0">
            <a:spAutoFit/>
          </a:bodyPr>
          <a:lstStyle/>
          <a:p>
            <a:pPr algn="ctr">
              <a:lnSpc>
                <a:spcPct val="110000"/>
              </a:lnSpc>
              <a:spcAft>
                <a:spcPts val="800"/>
              </a:spcAft>
            </a:pPr>
            <a:r>
              <a:rPr lang="pt-PT" b="1" dirty="0"/>
              <a:t>Extraído das Aprendizagens Essenciais de Geografia A, Ministério da Educação, 2018.</a:t>
            </a:r>
          </a:p>
          <a:p>
            <a:pPr algn="ctr">
              <a:lnSpc>
                <a:spcPct val="110000"/>
              </a:lnSpc>
              <a:spcAft>
                <a:spcPts val="800"/>
              </a:spcAft>
            </a:pPr>
            <a:r>
              <a:rPr lang="pt-PT" dirty="0"/>
              <a:t>Fonte: </a:t>
            </a:r>
            <a:r>
              <a:rPr lang="pt-PT" dirty="0">
                <a:hlinkClick r:id="rId2">
                  <a:extLst>
                    <a:ext uri="{A12FA001-AC4F-418D-AE19-62706E023703}">
                      <ahyp:hlinkClr xmlns:ahyp="http://schemas.microsoft.com/office/drawing/2018/hyperlinkcolor" val="tx"/>
                    </a:ext>
                  </a:extLst>
                </a:hlinkClick>
              </a:rPr>
              <a:t>www.dge.mec.pt</a:t>
            </a:r>
            <a:r>
              <a:rPr lang="pt-PT" dirty="0"/>
              <a:t> (acedido em 24-09-2020).</a:t>
            </a:r>
          </a:p>
          <a:p>
            <a:pPr algn="ctr">
              <a:lnSpc>
                <a:spcPct val="110000"/>
              </a:lnSpc>
              <a:spcAft>
                <a:spcPts val="800"/>
              </a:spcAft>
            </a:pPr>
            <a:endParaRPr lang="pt-PT" sz="1800" b="1" dirty="0">
              <a:effectLst/>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189E615D-C87E-4152-B846-2DF858C3C6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1028" name="Picture 4" descr="Citizen, crowd, group, mob, people, population, users icon | Icon ">
            <a:extLst>
              <a:ext uri="{FF2B5EF4-FFF2-40B4-BE49-F238E27FC236}">
                <a16:creationId xmlns:a16="http://schemas.microsoft.com/office/drawing/2014/main" id="{4D32BB00-CF6D-4A5E-869A-A3931E434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FAD22A9E-BC58-45C4-8052-5CC4C1594644}"/>
              </a:ext>
            </a:extLst>
          </p:cNvPr>
          <p:cNvSpPr txBox="1"/>
          <p:nvPr/>
        </p:nvSpPr>
        <p:spPr>
          <a:xfrm>
            <a:off x="1487715" y="717348"/>
            <a:ext cx="9216570" cy="4064190"/>
          </a:xfrm>
          <a:prstGeom prst="rect">
            <a:avLst/>
          </a:prstGeom>
          <a:noFill/>
        </p:spPr>
        <p:txBody>
          <a:bodyPr wrap="square" rtlCol="0">
            <a:spAutoFit/>
          </a:bodyPr>
          <a:lstStyle/>
          <a:p>
            <a:pPr algn="l"/>
            <a:r>
              <a:rPr lang="pt-PT" sz="1800" b="1" u="sng" dirty="0">
                <a:solidFill>
                  <a:schemeClr val="accent6">
                    <a:lumMod val="50000"/>
                  </a:schemeClr>
                </a:solidFill>
              </a:rPr>
              <a:t>TEMA: 1. A POPULAÇÃO, UTILIZADORA DE RECURSOS E ORGANIZADORA DE ESPAÇOS</a:t>
            </a:r>
          </a:p>
          <a:p>
            <a:pPr algn="l"/>
            <a:endParaRPr lang="pt-PT" b="1" dirty="0">
              <a:solidFill>
                <a:schemeClr val="accent6">
                  <a:lumMod val="50000"/>
                </a:schemeClr>
              </a:solidFill>
            </a:endParaRPr>
          </a:p>
          <a:p>
            <a:pPr algn="l"/>
            <a:r>
              <a:rPr lang="pt-PT" sz="1800" b="1">
                <a:solidFill>
                  <a:schemeClr val="accent6">
                    <a:lumMod val="50000"/>
                  </a:schemeClr>
                </a:solidFill>
              </a:rPr>
              <a:t>SUBTEMA: </a:t>
            </a:r>
            <a:r>
              <a:rPr lang="pt-PT" sz="1800" b="1" dirty="0">
                <a:solidFill>
                  <a:schemeClr val="accent6">
                    <a:lumMod val="50000"/>
                  </a:schemeClr>
                </a:solidFill>
              </a:rPr>
              <a:t>1.1. A população: evolução e diferenças regionais</a:t>
            </a:r>
          </a:p>
          <a:p>
            <a:pPr algn="l"/>
            <a:endParaRPr lang="pt-PT" sz="1800" b="1" dirty="0">
              <a:solidFill>
                <a:schemeClr val="accent6">
                  <a:lumMod val="50000"/>
                </a:schemeClr>
              </a:solidFill>
            </a:endParaRPr>
          </a:p>
          <a:p>
            <a:pPr>
              <a:lnSpc>
                <a:spcPct val="150000"/>
              </a:lnSpc>
            </a:pPr>
            <a:r>
              <a:rPr lang="pt-PT" sz="1800" b="1" dirty="0">
                <a:solidFill>
                  <a:schemeClr val="accent6">
                    <a:lumMod val="50000"/>
                  </a:schemeClr>
                </a:solidFill>
                <a:effectLst/>
                <a:latin typeface="Calibri" panose="020F0502020204030204" pitchFamily="34" charset="0"/>
                <a:ea typeface="Calibri" panose="020F0502020204030204" pitchFamily="34" charset="0"/>
                <a:cs typeface="Trebuchet MS" panose="020B0603020202020204" pitchFamily="34" charset="0"/>
              </a:rPr>
              <a:t>Conceitos: </a:t>
            </a:r>
            <a:r>
              <a:rPr lang="pt-PT" sz="1800" b="1" dirty="0">
                <a:solidFill>
                  <a:srgbClr val="92D050"/>
                </a:solidFill>
                <a:effectLst/>
                <a:latin typeface="Calibri" panose="020F0502020204030204" pitchFamily="34" charset="0"/>
                <a:ea typeface="Calibri" panose="020F0502020204030204" pitchFamily="34" charset="0"/>
                <a:cs typeface="Trebuchet MS" panose="020B0603020202020204" pitchFamily="34" charset="0"/>
              </a:rPr>
              <a:t>crescimento natural</a:t>
            </a:r>
            <a:r>
              <a:rPr lang="pt-PT" sz="1800" b="1" dirty="0">
                <a:solidFill>
                  <a:srgbClr val="000000"/>
                </a:solidFill>
                <a:effectLst/>
                <a:latin typeface="Calibri" panose="020F0502020204030204" pitchFamily="34" charset="0"/>
                <a:ea typeface="Calibri" panose="020F0502020204030204" pitchFamily="34" charset="0"/>
                <a:cs typeface="Trebuchet MS" panose="020B0603020202020204" pitchFamily="34" charset="0"/>
              </a:rPr>
              <a:t>, saldo migratório, </a:t>
            </a:r>
            <a:r>
              <a:rPr lang="pt-PT" sz="1800" b="1" dirty="0">
                <a:solidFill>
                  <a:srgbClr val="92D050"/>
                </a:solidFill>
                <a:effectLst/>
                <a:latin typeface="Calibri" panose="020F0502020204030204" pitchFamily="34" charset="0"/>
                <a:ea typeface="Calibri" panose="020F0502020204030204" pitchFamily="34" charset="0"/>
                <a:cs typeface="Trebuchet MS" panose="020B0603020202020204" pitchFamily="34" charset="0"/>
              </a:rPr>
              <a:t>taxa de natalidade</a:t>
            </a:r>
            <a:r>
              <a:rPr lang="pt-PT" sz="1800" b="1" dirty="0">
                <a:solidFill>
                  <a:srgbClr val="000000"/>
                </a:solidFill>
                <a:effectLst/>
                <a:latin typeface="Calibri" panose="020F0502020204030204" pitchFamily="34" charset="0"/>
                <a:ea typeface="Calibri" panose="020F0502020204030204" pitchFamily="34" charset="0"/>
                <a:cs typeface="Trebuchet MS" panose="020B0603020202020204" pitchFamily="34" charset="0"/>
              </a:rPr>
              <a:t>, </a:t>
            </a:r>
            <a:r>
              <a:rPr lang="pt-PT" sz="1800" b="1" dirty="0">
                <a:solidFill>
                  <a:srgbClr val="92D050"/>
                </a:solidFill>
                <a:effectLst/>
                <a:latin typeface="Calibri" panose="020F0502020204030204" pitchFamily="34" charset="0"/>
                <a:ea typeface="Calibri" panose="020F0502020204030204" pitchFamily="34" charset="0"/>
                <a:cs typeface="Trebuchet MS" panose="020B0603020202020204" pitchFamily="34" charset="0"/>
              </a:rPr>
              <a:t>taxa de mortalidade</a:t>
            </a:r>
            <a:r>
              <a:rPr lang="pt-PT" sz="1800" b="1" dirty="0">
                <a:solidFill>
                  <a:srgbClr val="000000"/>
                </a:solidFill>
                <a:effectLst/>
                <a:latin typeface="Calibri" panose="020F0502020204030204" pitchFamily="34" charset="0"/>
                <a:ea typeface="Calibri" panose="020F0502020204030204" pitchFamily="34" charset="0"/>
                <a:cs typeface="Trebuchet MS" panose="020B0603020202020204" pitchFamily="34" charset="0"/>
              </a:rPr>
              <a:t>, taxa de mortalidade infantil, esperança de vida à nascença, crescimento efetivo, estrutura etária, taxa de fecundidade, índice de renovação de gerações, índice sintético de fecundidade, envelhecimento demográfico, índice de dependência de idosos, índice de dependência de jovens, nível de qualificação profissional, estrutura ativa, desemprego, emprego temporário, taxa de alfabetização, taxa de desemprego, tipos de emprego, desenvolvimento sustentável, qualidade de vida.</a:t>
            </a:r>
            <a:endParaRPr lang="pt-PT" sz="18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p:txBody>
      </p:sp>
    </p:spTree>
    <p:extLst>
      <p:ext uri="{BB962C8B-B14F-4D97-AF65-F5344CB8AC3E}">
        <p14:creationId xmlns:p14="http://schemas.microsoft.com/office/powerpoint/2010/main" val="223490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hlinkClick r:id="rId2"/>
              </a:rPr>
              <a:t>https://www.ine.pt</a:t>
            </a:r>
            <a:r>
              <a:rPr lang="pt-PT" sz="1800" b="1" dirty="0">
                <a:effectLst/>
                <a:latin typeface="Calibri" panose="020F0502020204030204" pitchFamily="34" charset="0"/>
                <a:ea typeface="Calibri" panose="020F0502020204030204" pitchFamily="34" charset="0"/>
                <a:cs typeface="Times New Roman" panose="02020603050405020304" pitchFamily="18" charset="0"/>
              </a:rPr>
              <a:t> [Instituto Nacional de Estatística]</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hlinkClick r:id="rId3"/>
              </a:rPr>
              <a:t>https://www.pordata.pt</a:t>
            </a:r>
            <a:r>
              <a:rPr lang="pt-PT" sz="1800" b="1" dirty="0">
                <a:effectLst/>
                <a:latin typeface="Calibri" panose="020F0502020204030204" pitchFamily="34" charset="0"/>
                <a:ea typeface="Calibri" panose="020F0502020204030204" pitchFamily="34" charset="0"/>
                <a:cs typeface="Times New Roman" panose="02020603050405020304" pitchFamily="18" charset="0"/>
              </a:rPr>
              <a:t> [</a:t>
            </a:r>
            <a:r>
              <a:rPr lang="pt-PT" sz="1800" b="1" dirty="0" err="1">
                <a:effectLst/>
                <a:latin typeface="Calibri" panose="020F0502020204030204" pitchFamily="34" charset="0"/>
                <a:ea typeface="Calibri" panose="020F0502020204030204" pitchFamily="34" charset="0"/>
                <a:cs typeface="Times New Roman" panose="02020603050405020304" pitchFamily="18" charset="0"/>
              </a:rPr>
              <a:t>Pordata</a:t>
            </a:r>
            <a:r>
              <a:rPr lang="pt-PT" sz="1800" b="1" dirty="0">
                <a:effectLst/>
                <a:latin typeface="Calibri" panose="020F0502020204030204" pitchFamily="34" charset="0"/>
                <a:ea typeface="Calibri" panose="020F0502020204030204" pitchFamily="34" charset="0"/>
                <a:cs typeface="Times New Roman" panose="02020603050405020304" pitchFamily="18" charset="0"/>
              </a:rPr>
              <a:t> – Fundação Francisco Manuel dos Santos]</a:t>
            </a:r>
          </a:p>
          <a:p>
            <a:pPr algn="ctr">
              <a:lnSpc>
                <a:spcPct val="107000"/>
              </a:lnSpc>
              <a:spcAft>
                <a:spcPts val="800"/>
              </a:spcAft>
            </a:pPr>
            <a:r>
              <a:rPr lang="pt-PT" b="1" dirty="0">
                <a:latin typeface="Calibri" panose="020F0502020204030204" pitchFamily="34" charset="0"/>
                <a:ea typeface="Calibri" panose="020F0502020204030204" pitchFamily="34" charset="0"/>
                <a:cs typeface="Times New Roman" panose="02020603050405020304" pitchFamily="18" charset="0"/>
                <a:hlinkClick r:id="rId4"/>
              </a:rPr>
              <a:t>https://ec.europa.eu/eurostat</a:t>
            </a:r>
            <a:r>
              <a:rPr lang="pt-PT" b="1" dirty="0">
                <a:latin typeface="Calibri" panose="020F0502020204030204" pitchFamily="34" charset="0"/>
                <a:ea typeface="Calibri" panose="020F0502020204030204" pitchFamily="34" charset="0"/>
                <a:cs typeface="Times New Roman" panose="02020603050405020304" pitchFamily="18" charset="0"/>
              </a:rPr>
              <a:t> [Eurostat </a:t>
            </a:r>
            <a:r>
              <a:rPr lang="pt-PT" sz="1800" b="1" dirty="0">
                <a:effectLst/>
                <a:latin typeface="Calibri" panose="020F0502020204030204" pitchFamily="34" charset="0"/>
                <a:ea typeface="Calibri" panose="020F0502020204030204" pitchFamily="34" charset="0"/>
                <a:cs typeface="Times New Roman" panose="02020603050405020304" pitchFamily="18" charset="0"/>
              </a:rPr>
              <a:t>–</a:t>
            </a:r>
            <a:r>
              <a:rPr lang="pt-PT" b="1" dirty="0">
                <a:latin typeface="Calibri" panose="020F0502020204030204" pitchFamily="34" charset="0"/>
                <a:ea typeface="Calibri" panose="020F0502020204030204" pitchFamily="34" charset="0"/>
                <a:cs typeface="Times New Roman" panose="02020603050405020304" pitchFamily="18" charset="0"/>
              </a:rPr>
              <a:t> Estatísticas da União Europeia]</a:t>
            </a:r>
            <a:endParaRPr lang="pt-PT"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id="{BBBD6C0C-DD43-47D6-82B7-FC82B8E72B65}"/>
              </a:ext>
            </a:extLst>
          </p:cNvPr>
          <p:cNvSpPr txBox="1"/>
          <p:nvPr/>
        </p:nvSpPr>
        <p:spPr>
          <a:xfrm>
            <a:off x="3016250" y="5005161"/>
            <a:ext cx="6159500" cy="375552"/>
          </a:xfrm>
          <a:prstGeom prst="rect">
            <a:avLst/>
          </a:prstGeom>
          <a:noFill/>
        </p:spPr>
        <p:txBody>
          <a:bodyPr wrap="square" rtlCol="0">
            <a:spAutoFit/>
          </a:bodyPr>
          <a:lstStyle/>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TOCA A TRABALHAR!</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D87CB2C9-20B5-4B1B-B136-F1F087A56BA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19458" name="Picture 2" descr="10+ Melhores Ideias de significados | dicionário online, dicionário, língua  portuguesa">
            <a:extLst>
              <a:ext uri="{FF2B5EF4-FFF2-40B4-BE49-F238E27FC236}">
                <a16:creationId xmlns:a16="http://schemas.microsoft.com/office/drawing/2014/main" id="{AC9338AD-D070-48E2-B094-67E6A1C8FE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007" y="715565"/>
            <a:ext cx="2215601" cy="391485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PC Portátil 11&quot; N3350 4GB/16GB Chrome OS ChromeBook G6 (RECONDICIONADO) -  HP | Castro Electrónica, Lda">
            <a:extLst>
              <a:ext uri="{FF2B5EF4-FFF2-40B4-BE49-F238E27FC236}">
                <a16:creationId xmlns:a16="http://schemas.microsoft.com/office/drawing/2014/main" id="{A80BAA1C-AD9B-4133-8BF3-827E7ED0E9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9687" y="313244"/>
            <a:ext cx="7130573" cy="46919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itizen, crowd, group, mob, people, population, users icon | Icon ">
            <a:extLst>
              <a:ext uri="{FF2B5EF4-FFF2-40B4-BE49-F238E27FC236}">
                <a16:creationId xmlns:a16="http://schemas.microsoft.com/office/drawing/2014/main" id="{A3E749E5-2C3C-4A13-B7BD-CD79559F65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41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r>
              <a:rPr lang="pt-PT" b="1" dirty="0">
                <a:latin typeface="Calibri" panose="020F0502020204030204" pitchFamily="34" charset="0"/>
                <a:ea typeface="Calibri" panose="020F0502020204030204" pitchFamily="34" charset="0"/>
                <a:cs typeface="Times New Roman" panose="02020603050405020304" pitchFamily="18" charset="0"/>
              </a:rPr>
              <a:t>Vamos descobrir Portugal com a Geografia A!</a:t>
            </a:r>
            <a:endParaRPr lang="pt-PT"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Vamos estar com atenção às estatísticas da população!</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Vamos TODOS terminar o ano em beleza!</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id="{BBBD6C0C-DD43-47D6-82B7-FC82B8E72B65}"/>
              </a:ext>
            </a:extLst>
          </p:cNvPr>
          <p:cNvSpPr txBox="1"/>
          <p:nvPr/>
        </p:nvSpPr>
        <p:spPr>
          <a:xfrm>
            <a:off x="3016250" y="5005161"/>
            <a:ext cx="6159500" cy="375552"/>
          </a:xfrm>
          <a:prstGeom prst="rect">
            <a:avLst/>
          </a:prstGeom>
          <a:noFill/>
        </p:spPr>
        <p:txBody>
          <a:bodyPr wrap="square" rtlCol="0">
            <a:spAutoFit/>
          </a:bodyPr>
          <a:lstStyle/>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OBRIGADO!</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D87CB2C9-20B5-4B1B-B136-F1F087A56B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18434" name="Picture 2" descr="Time to explore (Calvin &amp; Hobbes) [1920x1200] : ComicWalls">
            <a:extLst>
              <a:ext uri="{FF2B5EF4-FFF2-40B4-BE49-F238E27FC236}">
                <a16:creationId xmlns:a16="http://schemas.microsoft.com/office/drawing/2014/main" id="{D4E10C5C-FE9F-4B32-8507-20384F9C3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975" y="0"/>
            <a:ext cx="7672049" cy="4795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itizen, crowd, group, mob, people, population, users icon | Icon ">
            <a:extLst>
              <a:ext uri="{FF2B5EF4-FFF2-40B4-BE49-F238E27FC236}">
                <a16:creationId xmlns:a16="http://schemas.microsoft.com/office/drawing/2014/main" id="{ACDF662E-20D1-4B5C-B3D2-464FBDFF0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50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1F82D4D-E910-45E7-A164-E317A9EA6BD0}"/>
              </a:ext>
            </a:extLst>
          </p:cNvPr>
          <p:cNvSpPr txBox="1"/>
          <p:nvPr/>
        </p:nvSpPr>
        <p:spPr>
          <a:xfrm>
            <a:off x="9534452" y="6024474"/>
            <a:ext cx="2656431" cy="830997"/>
          </a:xfrm>
          <a:prstGeom prst="rect">
            <a:avLst/>
          </a:prstGeom>
          <a:noFill/>
        </p:spPr>
        <p:txBody>
          <a:bodyPr wrap="square" rtlCol="0">
            <a:spAutoFit/>
          </a:bodyPr>
          <a:lstStyle/>
          <a:p>
            <a:pPr algn="l"/>
            <a:r>
              <a:rPr lang="pt-PT" sz="1200" dirty="0"/>
              <a:t>GEOGRAFIA A – 10.º ANO</a:t>
            </a:r>
          </a:p>
          <a:p>
            <a:pPr algn="l"/>
            <a:r>
              <a:rPr lang="pt-PT" sz="1200" dirty="0"/>
              <a:t>TEMA 1 / SUBTEMA 1.1.</a:t>
            </a:r>
          </a:p>
          <a:p>
            <a:pPr algn="l"/>
            <a:r>
              <a:rPr lang="pt-PT" sz="1200" dirty="0"/>
              <a:t>Agrupamento de Escolas António Nobre</a:t>
            </a:r>
          </a:p>
          <a:p>
            <a:pPr algn="l"/>
            <a:r>
              <a:rPr lang="pt-PT" sz="1200" dirty="0"/>
              <a:t>© Miguel Coelho 2020</a:t>
            </a:r>
          </a:p>
        </p:txBody>
      </p:sp>
      <p:pic>
        <p:nvPicPr>
          <p:cNvPr id="3" name="Picture 4" descr="Citizen, crowd, group, mob, people, population, users icon | Icon ">
            <a:extLst>
              <a:ext uri="{FF2B5EF4-FFF2-40B4-BE49-F238E27FC236}">
                <a16:creationId xmlns:a16="http://schemas.microsoft.com/office/drawing/2014/main" id="{7657707B-6F25-44F0-B347-236A8A9BF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86" y="353786"/>
            <a:ext cx="6150428" cy="615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89FF778-27E8-4597-ABA4-2F9F0CC429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14" name="Imagem 13">
            <a:extLst>
              <a:ext uri="{FF2B5EF4-FFF2-40B4-BE49-F238E27FC236}">
                <a16:creationId xmlns:a16="http://schemas.microsoft.com/office/drawing/2014/main" id="{AC36031F-9A66-46A8-9565-DCB8C36B8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155" y="1000569"/>
            <a:ext cx="4229690" cy="4143953"/>
          </a:xfrm>
          <a:prstGeom prst="rect">
            <a:avLst/>
          </a:prstGeom>
        </p:spPr>
      </p:pic>
      <p:sp>
        <p:nvSpPr>
          <p:cNvPr id="21" name="Lua 20">
            <a:extLst>
              <a:ext uri="{FF2B5EF4-FFF2-40B4-BE49-F238E27FC236}">
                <a16:creationId xmlns:a16="http://schemas.microsoft.com/office/drawing/2014/main" id="{DD2AE66A-88BB-44BC-9BF7-CF0BC34226A8}"/>
              </a:ext>
            </a:extLst>
          </p:cNvPr>
          <p:cNvSpPr/>
          <p:nvPr/>
        </p:nvSpPr>
        <p:spPr>
          <a:xfrm rot="2468924">
            <a:off x="3364358" y="167356"/>
            <a:ext cx="2121798" cy="3649085"/>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Lua 22">
            <a:extLst>
              <a:ext uri="{FF2B5EF4-FFF2-40B4-BE49-F238E27FC236}">
                <a16:creationId xmlns:a16="http://schemas.microsoft.com/office/drawing/2014/main" id="{5B2CC157-12E0-473D-8FE2-28451E1E1CF1}"/>
              </a:ext>
            </a:extLst>
          </p:cNvPr>
          <p:cNvSpPr/>
          <p:nvPr/>
        </p:nvSpPr>
        <p:spPr>
          <a:xfrm rot="19015396">
            <a:off x="3582786" y="2542869"/>
            <a:ext cx="2005943" cy="3807459"/>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Lua 24">
            <a:extLst>
              <a:ext uri="{FF2B5EF4-FFF2-40B4-BE49-F238E27FC236}">
                <a16:creationId xmlns:a16="http://schemas.microsoft.com/office/drawing/2014/main" id="{88668F01-017D-42BD-90F4-C17EC6787562}"/>
              </a:ext>
            </a:extLst>
          </p:cNvPr>
          <p:cNvSpPr/>
          <p:nvPr/>
        </p:nvSpPr>
        <p:spPr>
          <a:xfrm rot="7979416">
            <a:off x="6608289" y="-19677"/>
            <a:ext cx="2005943" cy="3807459"/>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Lua 26">
            <a:extLst>
              <a:ext uri="{FF2B5EF4-FFF2-40B4-BE49-F238E27FC236}">
                <a16:creationId xmlns:a16="http://schemas.microsoft.com/office/drawing/2014/main" id="{ABE421AD-15FE-4DDA-BE8A-4A5A25150D44}"/>
              </a:ext>
            </a:extLst>
          </p:cNvPr>
          <p:cNvSpPr/>
          <p:nvPr/>
        </p:nvSpPr>
        <p:spPr>
          <a:xfrm rot="13007108">
            <a:off x="6708694" y="2356350"/>
            <a:ext cx="2005943" cy="3807459"/>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3" name="Triângulo isósceles 32">
            <a:extLst>
              <a:ext uri="{FF2B5EF4-FFF2-40B4-BE49-F238E27FC236}">
                <a16:creationId xmlns:a16="http://schemas.microsoft.com/office/drawing/2014/main" id="{EC67C32C-FB19-4323-BD1D-7F7B95DDD5F8}"/>
              </a:ext>
            </a:extLst>
          </p:cNvPr>
          <p:cNvSpPr/>
          <p:nvPr/>
        </p:nvSpPr>
        <p:spPr>
          <a:xfrm rot="12979956" flipH="1">
            <a:off x="8595127" y="3009241"/>
            <a:ext cx="445877" cy="1483591"/>
          </a:xfrm>
          <a:prstGeom prst="triangle">
            <a:avLst>
              <a:gd name="adj" fmla="val 4360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35" name="CaixaDeTexto 34">
            <a:extLst>
              <a:ext uri="{FF2B5EF4-FFF2-40B4-BE49-F238E27FC236}">
                <a16:creationId xmlns:a16="http://schemas.microsoft.com/office/drawing/2014/main" id="{F9A6A98F-990D-416E-9218-164B8AE45685}"/>
              </a:ext>
            </a:extLst>
          </p:cNvPr>
          <p:cNvSpPr txBox="1"/>
          <p:nvPr/>
        </p:nvSpPr>
        <p:spPr>
          <a:xfrm>
            <a:off x="8549898" y="1917761"/>
            <a:ext cx="3073831" cy="1415772"/>
          </a:xfrm>
          <a:prstGeom prst="rect">
            <a:avLst/>
          </a:prstGeom>
          <a:solidFill>
            <a:schemeClr val="bg1"/>
          </a:solidFill>
          <a:ln>
            <a:solidFill>
              <a:srgbClr val="FF0000"/>
            </a:solidFill>
          </a:ln>
        </p:spPr>
        <p:txBody>
          <a:bodyPr wrap="square" rtlCol="0">
            <a:spAutoFit/>
          </a:bodyPr>
          <a:lstStyle/>
          <a:p>
            <a:pPr algn="ctr"/>
            <a:endParaRPr lang="pt-PT" sz="800" b="1" dirty="0"/>
          </a:p>
          <a:p>
            <a:pPr algn="ctr"/>
            <a:r>
              <a:rPr lang="pt-PT" b="1" dirty="0"/>
              <a:t>VAMOS CONHECER A</a:t>
            </a:r>
          </a:p>
          <a:p>
            <a:pPr algn="ctr"/>
            <a:endParaRPr lang="pt-PT" sz="800" b="1" dirty="0"/>
          </a:p>
          <a:p>
            <a:pPr algn="ctr"/>
            <a:r>
              <a:rPr lang="pt-PT" b="1" dirty="0"/>
              <a:t>POPULAÇÃO DE PORTUGAL?</a:t>
            </a:r>
          </a:p>
          <a:p>
            <a:pPr algn="ctr"/>
            <a:endParaRPr lang="pt-PT" sz="800" b="1" dirty="0"/>
          </a:p>
          <a:p>
            <a:pPr algn="ctr"/>
            <a:r>
              <a:rPr lang="pt-PT" b="1" dirty="0"/>
              <a:t>VENHAM COMIGO!!!</a:t>
            </a:r>
          </a:p>
          <a:p>
            <a:pPr algn="ctr"/>
            <a:endParaRPr lang="pt-PT" sz="800" b="1" dirty="0"/>
          </a:p>
        </p:txBody>
      </p:sp>
      <p:sp>
        <p:nvSpPr>
          <p:cNvPr id="36" name="Retângulo 35">
            <a:extLst>
              <a:ext uri="{FF2B5EF4-FFF2-40B4-BE49-F238E27FC236}">
                <a16:creationId xmlns:a16="http://schemas.microsoft.com/office/drawing/2014/main" id="{2E9A7F30-9A06-4FF8-B2C0-9FD89586F370}"/>
              </a:ext>
            </a:extLst>
          </p:cNvPr>
          <p:cNvSpPr/>
          <p:nvPr/>
        </p:nvSpPr>
        <p:spPr>
          <a:xfrm>
            <a:off x="3642102" y="681925"/>
            <a:ext cx="666427" cy="646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8" name="Retângulo 37">
            <a:extLst>
              <a:ext uri="{FF2B5EF4-FFF2-40B4-BE49-F238E27FC236}">
                <a16:creationId xmlns:a16="http://schemas.microsoft.com/office/drawing/2014/main" id="{3AEA33B4-0140-4F5C-8218-4B29DB2CD6DD}"/>
              </a:ext>
            </a:extLst>
          </p:cNvPr>
          <p:cNvSpPr/>
          <p:nvPr/>
        </p:nvSpPr>
        <p:spPr>
          <a:xfrm>
            <a:off x="8019450" y="899237"/>
            <a:ext cx="666427" cy="646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Retângulo 38">
            <a:extLst>
              <a:ext uri="{FF2B5EF4-FFF2-40B4-BE49-F238E27FC236}">
                <a16:creationId xmlns:a16="http://schemas.microsoft.com/office/drawing/2014/main" id="{C6F4445D-A7A6-49B0-960E-3303372A8D29}"/>
              </a:ext>
            </a:extLst>
          </p:cNvPr>
          <p:cNvSpPr/>
          <p:nvPr/>
        </p:nvSpPr>
        <p:spPr>
          <a:xfrm>
            <a:off x="8908434" y="3288624"/>
            <a:ext cx="46495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CaixaDeTexto 14">
            <a:extLst>
              <a:ext uri="{FF2B5EF4-FFF2-40B4-BE49-F238E27FC236}">
                <a16:creationId xmlns:a16="http://schemas.microsoft.com/office/drawing/2014/main" id="{BC113F56-09D9-4435-813A-380EEBB7F6B3}"/>
              </a:ext>
            </a:extLst>
          </p:cNvPr>
          <p:cNvSpPr txBox="1"/>
          <p:nvPr/>
        </p:nvSpPr>
        <p:spPr>
          <a:xfrm flipH="1">
            <a:off x="0" y="5686252"/>
            <a:ext cx="12192000" cy="1446550"/>
          </a:xfrm>
          <a:prstGeom prst="rect">
            <a:avLst/>
          </a:prstGeom>
          <a:solidFill>
            <a:srgbClr val="92D050"/>
          </a:solidFill>
          <a:ln>
            <a:solidFill>
              <a:srgbClr val="92D050"/>
            </a:solidFill>
          </a:ln>
        </p:spPr>
        <p:txBody>
          <a:bodyPr wrap="square" rtlCol="0">
            <a:spAutoFit/>
          </a:bodyPr>
          <a:lstStyle/>
          <a:p>
            <a:pPr algn="ctr"/>
            <a:endParaRPr lang="pt-PT" sz="2600" b="1" dirty="0"/>
          </a:p>
          <a:p>
            <a:pPr algn="ctr"/>
            <a:r>
              <a:rPr lang="pt-PT" sz="1800" b="1" dirty="0"/>
              <a:t>TEMA: 1. A POPULAÇÃO, UTILIZADORA DE RECURSOS E ORGANIZADORA DE ESPAÇOS</a:t>
            </a:r>
          </a:p>
          <a:p>
            <a:pPr algn="ctr"/>
            <a:r>
              <a:rPr lang="pt-PT" dirty="0"/>
              <a:t>SUBTEMA: 1.1. A população: evolução e diferenças regionais</a:t>
            </a:r>
          </a:p>
          <a:p>
            <a:pPr algn="ctr"/>
            <a:endParaRPr lang="pt-PT" sz="2600" dirty="0">
              <a:effectLst/>
              <a:ea typeface="Calibri" panose="020F0502020204030204" pitchFamily="34" charset="0"/>
              <a:cs typeface="Arial" panose="020B0604020202020204" pitchFamily="34" charset="0"/>
            </a:endParaRPr>
          </a:p>
        </p:txBody>
      </p:sp>
      <p:sp>
        <p:nvSpPr>
          <p:cNvPr id="2" name="AutoShape 2" descr="de praia  grátis ícone">
            <a:extLst>
              <a:ext uri="{FF2B5EF4-FFF2-40B4-BE49-F238E27FC236}">
                <a16:creationId xmlns:a16="http://schemas.microsoft.com/office/drawing/2014/main" id="{1B73D5E5-FDE3-4185-ABD5-BD842A7DB56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7" name="Picture 4" descr="Citizen, crowd, group, mob, people, population, users icon | Icon ">
            <a:extLst>
              <a:ext uri="{FF2B5EF4-FFF2-40B4-BE49-F238E27FC236}">
                <a16:creationId xmlns:a16="http://schemas.microsoft.com/office/drawing/2014/main" id="{5AB1B4D7-E689-48E4-A581-49C64753B6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40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endParaRPr lang="pt-PT"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PERGUNTAS</a:t>
            </a:r>
          </a:p>
          <a:p>
            <a:pPr algn="ctr">
              <a:lnSpc>
                <a:spcPct val="107000"/>
              </a:lnSpc>
              <a:spcAft>
                <a:spcPts val="800"/>
              </a:spcAft>
            </a:pPr>
            <a:endParaRPr lang="pt-PT"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5C1B3665-76EE-4914-B84E-64B604175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22" y="3429000"/>
            <a:ext cx="1203300" cy="1319035"/>
          </a:xfrm>
          <a:prstGeom prst="rect">
            <a:avLst/>
          </a:prstGeom>
        </p:spPr>
      </p:pic>
      <p:pic>
        <p:nvPicPr>
          <p:cNvPr id="10" name="Imagem 9">
            <a:extLst>
              <a:ext uri="{FF2B5EF4-FFF2-40B4-BE49-F238E27FC236}">
                <a16:creationId xmlns:a16="http://schemas.microsoft.com/office/drawing/2014/main" id="{C504E828-3AF5-4E79-AE9B-E6D48E8BC0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892" y="1321977"/>
            <a:ext cx="2571750" cy="3390900"/>
          </a:xfrm>
          <a:prstGeom prst="rect">
            <a:avLst/>
          </a:prstGeom>
        </p:spPr>
      </p:pic>
      <p:sp>
        <p:nvSpPr>
          <p:cNvPr id="11" name="CaixaDeTexto 10">
            <a:extLst>
              <a:ext uri="{FF2B5EF4-FFF2-40B4-BE49-F238E27FC236}">
                <a16:creationId xmlns:a16="http://schemas.microsoft.com/office/drawing/2014/main" id="{DB628DA0-4D92-470C-BA0F-A763FD6E9E36}"/>
              </a:ext>
            </a:extLst>
          </p:cNvPr>
          <p:cNvSpPr txBox="1"/>
          <p:nvPr/>
        </p:nvSpPr>
        <p:spPr>
          <a:xfrm>
            <a:off x="2108578" y="280073"/>
            <a:ext cx="5359022" cy="5078313"/>
          </a:xfrm>
          <a:prstGeom prst="rect">
            <a:avLst/>
          </a:prstGeom>
          <a:solidFill>
            <a:schemeClr val="bg1"/>
          </a:solidFill>
          <a:ln>
            <a:solidFill>
              <a:srgbClr val="FF0000"/>
            </a:solidFill>
          </a:ln>
        </p:spPr>
        <p:txBody>
          <a:bodyPr wrap="square" rtlCol="0">
            <a:spAutoFit/>
          </a:bodyPr>
          <a:lstStyle/>
          <a:p>
            <a:pPr algn="ctr"/>
            <a:endParaRPr lang="pt-PT" b="1" u="sng" dirty="0">
              <a:latin typeface="Comic Sans MS" panose="030F0702030302020204" pitchFamily="66" charset="0"/>
            </a:endParaRPr>
          </a:p>
          <a:p>
            <a:pPr algn="ctr"/>
            <a:r>
              <a:rPr lang="pt-PT" b="1" u="sng" dirty="0">
                <a:solidFill>
                  <a:srgbClr val="00B050"/>
                </a:solidFill>
                <a:latin typeface="Comic Sans MS" panose="030F0702030302020204" pitchFamily="66" charset="0"/>
              </a:rPr>
              <a:t>O QUE SABEM SOBRE…</a:t>
            </a:r>
            <a:endParaRPr lang="pt-PT" b="1" i="0" u="sng" strike="noStrike" baseline="0" dirty="0">
              <a:solidFill>
                <a:srgbClr val="00B050"/>
              </a:solidFill>
              <a:latin typeface="Comic Sans MS" panose="030F0702030302020204" pitchFamily="66" charset="0"/>
            </a:endParaRPr>
          </a:p>
          <a:p>
            <a:pPr algn="ctr"/>
            <a:endParaRPr lang="pt-PT" b="0" i="0" u="none" strike="noStrike" baseline="0" dirty="0">
              <a:solidFill>
                <a:srgbClr val="000000"/>
              </a:solidFill>
              <a:latin typeface="Comic Sans MS" panose="030F0702030302020204" pitchFamily="66" charset="0"/>
            </a:endParaRPr>
          </a:p>
          <a:p>
            <a:pPr algn="ctr"/>
            <a:r>
              <a:rPr lang="pt-PT" b="1" dirty="0">
                <a:latin typeface="Comic Sans MS" panose="030F0702030302020204" pitchFamily="66" charset="0"/>
              </a:rPr>
              <a:t>1. … o que são estatísticas?</a:t>
            </a:r>
            <a:endParaRPr lang="pt-PT" b="1" i="0" u="none" strike="noStrike" baseline="0" dirty="0">
              <a:solidFill>
                <a:srgbClr val="000000"/>
              </a:solidFill>
              <a:latin typeface="Comic Sans MS" panose="030F0702030302020204" pitchFamily="66" charset="0"/>
            </a:endParaRPr>
          </a:p>
          <a:p>
            <a:pPr algn="ctr"/>
            <a:endParaRPr lang="pt-PT" b="1" dirty="0">
              <a:solidFill>
                <a:srgbClr val="FF0000"/>
              </a:solidFill>
              <a:latin typeface="Comic Sans MS" panose="030F0702030302020204" pitchFamily="66" charset="0"/>
            </a:endParaRPr>
          </a:p>
          <a:p>
            <a:pPr algn="ctr"/>
            <a:r>
              <a:rPr lang="pt-PT" b="1" dirty="0">
                <a:latin typeface="Comic Sans MS" panose="030F0702030302020204" pitchFamily="66" charset="0"/>
              </a:rPr>
              <a:t>2. … o que é um Censo?</a:t>
            </a:r>
          </a:p>
          <a:p>
            <a:pPr algn="ctr"/>
            <a:endParaRPr lang="pt-PT" b="1" i="0" u="none" strike="noStrike" baseline="0" dirty="0">
              <a:solidFill>
                <a:srgbClr val="FF0000"/>
              </a:solidFill>
              <a:latin typeface="Comic Sans MS" panose="030F0702030302020204" pitchFamily="66" charset="0"/>
            </a:endParaRPr>
          </a:p>
          <a:p>
            <a:pPr algn="ctr"/>
            <a:r>
              <a:rPr lang="pt-PT" b="1" dirty="0">
                <a:latin typeface="Comic Sans MS" panose="030F0702030302020204" pitchFamily="66" charset="0"/>
              </a:rPr>
              <a:t>3. … o que é que é um Recenseamento Geral da População?</a:t>
            </a:r>
          </a:p>
          <a:p>
            <a:pPr algn="ctr"/>
            <a:endParaRPr lang="pt-PT" b="1" i="0" u="none" strike="noStrike" baseline="0" dirty="0">
              <a:solidFill>
                <a:srgbClr val="FF0000"/>
              </a:solidFill>
              <a:latin typeface="Comic Sans MS" panose="030F0702030302020204" pitchFamily="66" charset="0"/>
            </a:endParaRPr>
          </a:p>
          <a:p>
            <a:pPr algn="ctr"/>
            <a:r>
              <a:rPr lang="pt-PT" b="1" dirty="0">
                <a:latin typeface="Comic Sans MS" panose="030F0702030302020204" pitchFamily="66" charset="0"/>
              </a:rPr>
              <a:t>4. … quando é que se realiza um Censo?</a:t>
            </a:r>
          </a:p>
          <a:p>
            <a:pPr algn="ctr"/>
            <a:endParaRPr lang="pt-PT" b="1" i="0" u="none" strike="noStrike" baseline="0" dirty="0">
              <a:solidFill>
                <a:srgbClr val="FF0000"/>
              </a:solidFill>
              <a:latin typeface="Comic Sans MS" panose="030F0702030302020204" pitchFamily="66" charset="0"/>
            </a:endParaRPr>
          </a:p>
          <a:p>
            <a:pPr algn="ctr"/>
            <a:r>
              <a:rPr kumimoji="0" lang="pt-PT" b="1" i="0" u="none" strike="noStrike" kern="1200" cap="none" spc="0" normalizeH="0" baseline="0" noProof="0" dirty="0">
                <a:ln>
                  <a:noFill/>
                </a:ln>
                <a:effectLst/>
                <a:uLnTx/>
                <a:uFillTx/>
                <a:latin typeface="Comic Sans MS" panose="030F0702030302020204" pitchFamily="66" charset="0"/>
              </a:rPr>
              <a:t>5. … para que é que se realiza um Censo?</a:t>
            </a:r>
          </a:p>
          <a:p>
            <a:pPr algn="ctr"/>
            <a:endParaRPr lang="pt-PT" b="1" i="0" u="none" strike="noStrike" baseline="0" dirty="0">
              <a:solidFill>
                <a:srgbClr val="FF0000"/>
              </a:solidFill>
              <a:latin typeface="Comic Sans MS" panose="030F0702030302020204" pitchFamily="66" charset="0"/>
            </a:endParaRPr>
          </a:p>
          <a:p>
            <a:pPr algn="ctr"/>
            <a:r>
              <a:rPr lang="pt-PT" b="1" dirty="0">
                <a:latin typeface="Comic Sans MS" panose="030F0702030302020204" pitchFamily="66" charset="0"/>
              </a:rPr>
              <a:t>6. </a:t>
            </a:r>
            <a:r>
              <a:rPr lang="pt-PT" b="1" i="0" u="none" strike="noStrike" baseline="0" dirty="0">
                <a:latin typeface="Comic Sans MS" panose="030F0702030302020204" pitchFamily="66" charset="0"/>
              </a:rPr>
              <a:t>… quem é que organiza o nosso Censo?</a:t>
            </a:r>
          </a:p>
          <a:p>
            <a:pPr algn="ctr"/>
            <a:endParaRPr lang="pt-PT" b="1" i="0" u="none" strike="noStrike" baseline="0" dirty="0">
              <a:solidFill>
                <a:srgbClr val="FF0000"/>
              </a:solidFill>
              <a:latin typeface="Comic Sans MS" panose="030F0702030302020204" pitchFamily="66" charset="0"/>
            </a:endParaRPr>
          </a:p>
          <a:p>
            <a:pPr algn="ctr"/>
            <a:r>
              <a:rPr lang="pt-PT" b="1" i="0" u="none" strike="noStrike" baseline="0" dirty="0">
                <a:latin typeface="Comic Sans MS" panose="030F0702030302020204" pitchFamily="66" charset="0"/>
              </a:rPr>
              <a:t>7. … o último Censo</a:t>
            </a:r>
            <a:r>
              <a:rPr lang="pt-PT" b="1" dirty="0">
                <a:latin typeface="Comic Sans MS" panose="030F0702030302020204" pitchFamily="66" charset="0"/>
              </a:rPr>
              <a:t>?</a:t>
            </a:r>
            <a:endParaRPr lang="pt-PT" b="1" i="0" u="none" strike="noStrike" baseline="0" dirty="0">
              <a:latin typeface="Comic Sans MS" panose="030F0702030302020204" pitchFamily="66" charset="0"/>
            </a:endParaRPr>
          </a:p>
          <a:p>
            <a:pPr algn="ctr"/>
            <a:endParaRPr lang="pt-PT" b="1" i="0" u="none" strike="noStrike" baseline="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168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endParaRPr lang="pt-PT"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RESPOSTAS</a:t>
            </a:r>
          </a:p>
          <a:p>
            <a:pPr algn="ctr">
              <a:lnSpc>
                <a:spcPct val="107000"/>
              </a:lnSpc>
              <a:spcAft>
                <a:spcPts val="800"/>
              </a:spcAft>
            </a:pPr>
            <a:r>
              <a:rPr lang="pt-PT" dirty="0">
                <a:latin typeface="Calibri" panose="020F0502020204030204" pitchFamily="34" charset="0"/>
                <a:ea typeface="Calibri" panose="020F0502020204030204" pitchFamily="34" charset="0"/>
                <a:cs typeface="Times New Roman" panose="02020603050405020304" pitchFamily="18" charset="0"/>
              </a:rPr>
              <a:t>(ANOTAR RESPOSTAS DOS ALUNOS NO QUADRO)</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9975A871-42CA-4F89-8370-67C5E31694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5C1B3665-76EE-4914-B84E-64B604175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22" y="3429000"/>
            <a:ext cx="1203300" cy="1319035"/>
          </a:xfrm>
          <a:prstGeom prst="rect">
            <a:avLst/>
          </a:prstGeom>
        </p:spPr>
      </p:pic>
      <p:pic>
        <p:nvPicPr>
          <p:cNvPr id="10" name="Imagem 9">
            <a:extLst>
              <a:ext uri="{FF2B5EF4-FFF2-40B4-BE49-F238E27FC236}">
                <a16:creationId xmlns:a16="http://schemas.microsoft.com/office/drawing/2014/main" id="{C504E828-3AF5-4E79-AE9B-E6D48E8BC0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892" y="1321977"/>
            <a:ext cx="2571750" cy="3390900"/>
          </a:xfrm>
          <a:prstGeom prst="rect">
            <a:avLst/>
          </a:prstGeom>
        </p:spPr>
      </p:pic>
      <p:sp>
        <p:nvSpPr>
          <p:cNvPr id="11" name="CaixaDeTexto 10">
            <a:extLst>
              <a:ext uri="{FF2B5EF4-FFF2-40B4-BE49-F238E27FC236}">
                <a16:creationId xmlns:a16="http://schemas.microsoft.com/office/drawing/2014/main" id="{DB628DA0-4D92-470C-BA0F-A763FD6E9E36}"/>
              </a:ext>
            </a:extLst>
          </p:cNvPr>
          <p:cNvSpPr txBox="1"/>
          <p:nvPr/>
        </p:nvSpPr>
        <p:spPr>
          <a:xfrm>
            <a:off x="2108578" y="280073"/>
            <a:ext cx="5359022" cy="5078313"/>
          </a:xfrm>
          <a:prstGeom prst="rect">
            <a:avLst/>
          </a:prstGeom>
          <a:solidFill>
            <a:schemeClr val="bg1"/>
          </a:solidFill>
          <a:ln>
            <a:solidFill>
              <a:srgbClr val="FF0000"/>
            </a:solidFill>
          </a:ln>
        </p:spPr>
        <p:txBody>
          <a:bodyPr wrap="square" rtlCol="0">
            <a:spAutoFit/>
          </a:bodyPr>
          <a:lstStyle/>
          <a:p>
            <a:pPr algn="ctr"/>
            <a:endParaRPr lang="pt-PT" b="1" u="sng" dirty="0">
              <a:latin typeface="Comic Sans MS" panose="030F0702030302020204" pitchFamily="66" charset="0"/>
            </a:endParaRPr>
          </a:p>
          <a:p>
            <a:pPr algn="ctr"/>
            <a:r>
              <a:rPr lang="pt-PT" b="1" u="sng" dirty="0">
                <a:solidFill>
                  <a:srgbClr val="00B050"/>
                </a:solidFill>
                <a:latin typeface="Comic Sans MS" panose="030F0702030302020204" pitchFamily="66" charset="0"/>
              </a:rPr>
              <a:t>O QUE SABEM SOBRE…</a:t>
            </a:r>
            <a:endParaRPr lang="pt-PT" b="1" i="0" u="sng" strike="noStrike" baseline="0" dirty="0">
              <a:solidFill>
                <a:srgbClr val="00B050"/>
              </a:solidFill>
              <a:latin typeface="Comic Sans MS" panose="030F0702030302020204" pitchFamily="66" charset="0"/>
            </a:endParaRPr>
          </a:p>
          <a:p>
            <a:pPr algn="ctr"/>
            <a:endParaRPr lang="pt-PT" b="0" i="0" u="none" strike="noStrike" baseline="0" dirty="0">
              <a:solidFill>
                <a:srgbClr val="000000"/>
              </a:solidFill>
              <a:latin typeface="Comic Sans MS" panose="030F0702030302020204" pitchFamily="66" charset="0"/>
            </a:endParaRPr>
          </a:p>
          <a:p>
            <a:pPr algn="ctr"/>
            <a:r>
              <a:rPr lang="pt-PT" b="1" dirty="0">
                <a:latin typeface="Comic Sans MS" panose="030F0702030302020204" pitchFamily="66" charset="0"/>
              </a:rPr>
              <a:t>1. … o que são estatísticas?</a:t>
            </a:r>
            <a:endParaRPr lang="pt-PT" b="1" i="0" u="none" strike="noStrike" baseline="0" dirty="0">
              <a:solidFill>
                <a:srgbClr val="000000"/>
              </a:solidFill>
              <a:latin typeface="Comic Sans MS" panose="030F0702030302020204" pitchFamily="66" charset="0"/>
            </a:endParaRPr>
          </a:p>
          <a:p>
            <a:pPr algn="ctr"/>
            <a:r>
              <a:rPr lang="pt-PT" b="1" dirty="0">
                <a:solidFill>
                  <a:srgbClr val="FF0000"/>
                </a:solidFill>
                <a:latin typeface="Comic Sans MS" panose="030F0702030302020204" pitchFamily="66" charset="0"/>
              </a:rPr>
              <a:t>XXXX</a:t>
            </a:r>
          </a:p>
          <a:p>
            <a:pPr algn="ctr"/>
            <a:r>
              <a:rPr lang="pt-PT" b="1" dirty="0">
                <a:latin typeface="Comic Sans MS" panose="030F0702030302020204" pitchFamily="66" charset="0"/>
              </a:rPr>
              <a:t>2. … o que é um Censo?</a:t>
            </a:r>
          </a:p>
          <a:p>
            <a:pPr algn="ctr"/>
            <a:r>
              <a:rPr lang="pt-PT" b="1" i="0" u="none" strike="noStrike" baseline="0" dirty="0">
                <a:solidFill>
                  <a:srgbClr val="FF0000"/>
                </a:solidFill>
                <a:latin typeface="Comic Sans MS" panose="030F0702030302020204" pitchFamily="66" charset="0"/>
              </a:rPr>
              <a:t>XXXX</a:t>
            </a:r>
          </a:p>
          <a:p>
            <a:pPr algn="ctr"/>
            <a:r>
              <a:rPr lang="pt-PT" b="1" dirty="0">
                <a:latin typeface="Comic Sans MS" panose="030F0702030302020204" pitchFamily="66" charset="0"/>
              </a:rPr>
              <a:t>3. … o que é que é um Recenseamento Geral da População?</a:t>
            </a:r>
          </a:p>
          <a:p>
            <a:pPr algn="ctr"/>
            <a:r>
              <a:rPr lang="pt-PT" b="1" i="0" u="none" strike="noStrike" baseline="0" dirty="0">
                <a:solidFill>
                  <a:srgbClr val="FF0000"/>
                </a:solidFill>
                <a:latin typeface="Comic Sans MS" panose="030F0702030302020204" pitchFamily="66" charset="0"/>
              </a:rPr>
              <a:t>XXXX</a:t>
            </a:r>
          </a:p>
          <a:p>
            <a:pPr algn="ctr"/>
            <a:r>
              <a:rPr lang="pt-PT" b="1" dirty="0">
                <a:latin typeface="Comic Sans MS" panose="030F0702030302020204" pitchFamily="66" charset="0"/>
              </a:rPr>
              <a:t>4. … quando é que se realiza um Censo?</a:t>
            </a:r>
          </a:p>
          <a:p>
            <a:pPr algn="ctr"/>
            <a:r>
              <a:rPr lang="pt-PT" b="1" i="0" u="none" strike="noStrike" baseline="0" dirty="0">
                <a:solidFill>
                  <a:srgbClr val="FF0000"/>
                </a:solidFill>
                <a:latin typeface="Comic Sans MS" panose="030F0702030302020204" pitchFamily="66" charset="0"/>
              </a:rPr>
              <a:t>XXXX</a:t>
            </a:r>
          </a:p>
          <a:p>
            <a:pPr algn="ctr"/>
            <a:r>
              <a:rPr kumimoji="0" lang="pt-PT" b="1" i="0" u="none" strike="noStrike" kern="1200" cap="none" spc="0" normalizeH="0" baseline="0" noProof="0" dirty="0">
                <a:ln>
                  <a:noFill/>
                </a:ln>
                <a:effectLst/>
                <a:uLnTx/>
                <a:uFillTx/>
                <a:latin typeface="Comic Sans MS" panose="030F0702030302020204" pitchFamily="66" charset="0"/>
              </a:rPr>
              <a:t>5. … para que é que se realiza um Censo?</a:t>
            </a:r>
          </a:p>
          <a:p>
            <a:pPr algn="ctr"/>
            <a:r>
              <a:rPr lang="pt-PT" b="1" i="0" u="none" strike="noStrike" baseline="0" dirty="0">
                <a:solidFill>
                  <a:srgbClr val="FF0000"/>
                </a:solidFill>
                <a:latin typeface="Comic Sans MS" panose="030F0702030302020204" pitchFamily="66" charset="0"/>
              </a:rPr>
              <a:t>XXXX</a:t>
            </a:r>
          </a:p>
          <a:p>
            <a:pPr algn="ctr"/>
            <a:r>
              <a:rPr lang="pt-PT" b="1" dirty="0">
                <a:latin typeface="Comic Sans MS" panose="030F0702030302020204" pitchFamily="66" charset="0"/>
              </a:rPr>
              <a:t>6. </a:t>
            </a:r>
            <a:r>
              <a:rPr lang="pt-PT" b="1" i="0" u="none" strike="noStrike" baseline="0" dirty="0">
                <a:latin typeface="Comic Sans MS" panose="030F0702030302020204" pitchFamily="66" charset="0"/>
              </a:rPr>
              <a:t>… quem é que organiza o nosso Censo?</a:t>
            </a:r>
          </a:p>
          <a:p>
            <a:pPr algn="ctr"/>
            <a:r>
              <a:rPr lang="pt-PT" b="1" i="0" u="none" strike="noStrike" baseline="0" dirty="0">
                <a:solidFill>
                  <a:srgbClr val="FF0000"/>
                </a:solidFill>
                <a:latin typeface="Comic Sans MS" panose="030F0702030302020204" pitchFamily="66" charset="0"/>
              </a:rPr>
              <a:t>XXXX</a:t>
            </a:r>
          </a:p>
          <a:p>
            <a:pPr algn="ctr"/>
            <a:r>
              <a:rPr lang="pt-PT" b="1" i="0" u="none" strike="noStrike" baseline="0" dirty="0">
                <a:latin typeface="Comic Sans MS" panose="030F0702030302020204" pitchFamily="66" charset="0"/>
              </a:rPr>
              <a:t>7. … o último Censo</a:t>
            </a:r>
            <a:r>
              <a:rPr lang="pt-PT" b="1" dirty="0">
                <a:latin typeface="Comic Sans MS" panose="030F0702030302020204" pitchFamily="66" charset="0"/>
              </a:rPr>
              <a:t>?</a:t>
            </a:r>
            <a:endParaRPr lang="pt-PT" b="1" i="0" u="none" strike="noStrike" baseline="0" dirty="0">
              <a:latin typeface="Comic Sans MS" panose="030F0702030302020204" pitchFamily="66" charset="0"/>
            </a:endParaRPr>
          </a:p>
          <a:p>
            <a:pPr algn="ctr"/>
            <a:r>
              <a:rPr lang="pt-PT" b="1" i="0" u="none" strike="noStrike" baseline="0" dirty="0">
                <a:solidFill>
                  <a:srgbClr val="FF0000"/>
                </a:solidFill>
                <a:latin typeface="Comic Sans MS" panose="030F0702030302020204" pitchFamily="66" charset="0"/>
              </a:rPr>
              <a:t>XXXX</a:t>
            </a:r>
          </a:p>
        </p:txBody>
      </p:sp>
    </p:spTree>
    <p:extLst>
      <p:ext uri="{BB962C8B-B14F-4D97-AF65-F5344CB8AC3E}">
        <p14:creationId xmlns:p14="http://schemas.microsoft.com/office/powerpoint/2010/main" val="1437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r>
              <a:rPr lang="pt-PT" b="1" dirty="0">
                <a:latin typeface="Calibri" panose="020F0502020204030204" pitchFamily="34" charset="0"/>
                <a:ea typeface="Calibri" panose="020F0502020204030204" pitchFamily="34" charset="0"/>
                <a:cs typeface="Times New Roman" panose="02020603050405020304" pitchFamily="18" charset="0"/>
              </a:rPr>
              <a:t>Até 1970 os RGP realizaram-se quase sempre nos anos terminados em zero, exceto em 1911</a:t>
            </a:r>
            <a:r>
              <a:rPr lang="pt-PT" sz="1800" b="1"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Os RGP realizam-se de 10 em 10 anos, na generalidade do países do mundo.</a:t>
            </a:r>
          </a:p>
          <a:p>
            <a:pPr algn="ctr">
              <a:lnSpc>
                <a:spcPct val="107000"/>
              </a:lnSpc>
              <a:spcAft>
                <a:spcPts val="800"/>
              </a:spcAft>
            </a:pPr>
            <a:r>
              <a:rPr lang="pt-PT" b="1" dirty="0">
                <a:latin typeface="Calibri" panose="020F0502020204030204" pitchFamily="34" charset="0"/>
                <a:ea typeface="Calibri" panose="020F0502020204030204" pitchFamily="34" charset="0"/>
                <a:cs typeface="Times New Roman" panose="02020603050405020304" pitchFamily="18" charset="0"/>
              </a:rPr>
              <a:t>O próximo RGP vai decorrer em 2021.</a:t>
            </a:r>
            <a:endParaRPr lang="pt-PT"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id="{BBBD6C0C-DD43-47D6-82B7-FC82B8E72B65}"/>
              </a:ext>
            </a:extLst>
          </p:cNvPr>
          <p:cNvSpPr txBox="1"/>
          <p:nvPr/>
        </p:nvSpPr>
        <p:spPr>
          <a:xfrm>
            <a:off x="3016250" y="5005161"/>
            <a:ext cx="6159500" cy="375552"/>
          </a:xfrm>
          <a:prstGeom prst="rect">
            <a:avLst/>
          </a:prstGeom>
          <a:noFill/>
        </p:spPr>
        <p:txBody>
          <a:bodyPr wrap="square" rtlCol="0">
            <a:spAutoFit/>
          </a:bodyPr>
          <a:lstStyle/>
          <a:p>
            <a:pPr algn="ctr"/>
            <a:r>
              <a:rPr lang="pt-PT" b="1" dirty="0"/>
              <a:t>PRINCIPAIS FONTES ESTATÍSTICAS</a:t>
            </a:r>
          </a:p>
        </p:txBody>
      </p:sp>
      <p:pic>
        <p:nvPicPr>
          <p:cNvPr id="5" name="Imagem 4">
            <a:extLst>
              <a:ext uri="{FF2B5EF4-FFF2-40B4-BE49-F238E27FC236}">
                <a16:creationId xmlns:a16="http://schemas.microsoft.com/office/drawing/2014/main" id="{9975A871-42CA-4F89-8370-67C5E31694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86D2E620-ED6C-42F0-922C-AFE1DCE53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39FE2D85-7A0E-422D-8DAE-F59C11108D4F}"/>
              </a:ext>
            </a:extLst>
          </p:cNvPr>
          <p:cNvSpPr txBox="1"/>
          <p:nvPr/>
        </p:nvSpPr>
        <p:spPr>
          <a:xfrm>
            <a:off x="3016250" y="465560"/>
            <a:ext cx="6159500" cy="4247317"/>
          </a:xfrm>
          <a:prstGeom prst="rect">
            <a:avLst/>
          </a:prstGeom>
          <a:noFill/>
        </p:spPr>
        <p:txBody>
          <a:bodyPr wrap="square" rtlCol="0">
            <a:spAutoFit/>
          </a:bodyPr>
          <a:lstStyle/>
          <a:p>
            <a:r>
              <a:rPr lang="pt-PT" b="1" dirty="0"/>
              <a:t>. Numeramentos Gerais do Reino (1527)</a:t>
            </a:r>
          </a:p>
          <a:p>
            <a:endParaRPr lang="pt-PT" b="1" dirty="0"/>
          </a:p>
          <a:p>
            <a:r>
              <a:rPr lang="pt-PT" b="1" dirty="0"/>
              <a:t>. I Recenseamento Geral da População – RGP (1864)</a:t>
            </a:r>
          </a:p>
          <a:p>
            <a:endParaRPr lang="pt-PT" b="1" dirty="0"/>
          </a:p>
          <a:p>
            <a:r>
              <a:rPr lang="pt-PT" b="1" dirty="0"/>
              <a:t>. Organismos dependentes das Nações Unidas (FAO, OMS...)</a:t>
            </a:r>
          </a:p>
          <a:p>
            <a:endParaRPr lang="pt-PT" b="1" dirty="0"/>
          </a:p>
          <a:p>
            <a:r>
              <a:rPr lang="pt-PT" b="1" dirty="0"/>
              <a:t>. Eurostat (Estatísticas Oficiais da União Europeia)</a:t>
            </a:r>
          </a:p>
          <a:p>
            <a:endParaRPr lang="pt-PT" b="1" dirty="0"/>
          </a:p>
          <a:p>
            <a:r>
              <a:rPr lang="pt-PT" b="1" dirty="0"/>
              <a:t>. INE (Instituto Nacional de Estatística)</a:t>
            </a:r>
          </a:p>
          <a:p>
            <a:endParaRPr lang="pt-PT" b="1" dirty="0"/>
          </a:p>
          <a:p>
            <a:r>
              <a:rPr lang="pt-PT" b="1" dirty="0"/>
              <a:t>. PORDATA (Fundação Francisco Manuel dos Santos)</a:t>
            </a:r>
          </a:p>
          <a:p>
            <a:endParaRPr lang="pt-PT" b="1" dirty="0"/>
          </a:p>
          <a:p>
            <a:r>
              <a:rPr lang="pt-PT" b="1" dirty="0"/>
              <a:t>. Ministérios e outras entidades públicas</a:t>
            </a:r>
          </a:p>
          <a:p>
            <a:endParaRPr lang="pt-PT" b="1" dirty="0"/>
          </a:p>
          <a:p>
            <a:r>
              <a:rPr lang="pt-PT" b="1" dirty="0"/>
              <a:t>. Entidades privadas (empresas, associações, confederações…)</a:t>
            </a:r>
          </a:p>
        </p:txBody>
      </p:sp>
      <p:pic>
        <p:nvPicPr>
          <p:cNvPr id="7" name="Imagem 6">
            <a:extLst>
              <a:ext uri="{FF2B5EF4-FFF2-40B4-BE49-F238E27FC236}">
                <a16:creationId xmlns:a16="http://schemas.microsoft.com/office/drawing/2014/main" id="{5C1B3665-76EE-4914-B84E-64B604175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22" y="3429000"/>
            <a:ext cx="1203300" cy="1319035"/>
          </a:xfrm>
          <a:prstGeom prst="rect">
            <a:avLst/>
          </a:prstGeom>
        </p:spPr>
      </p:pic>
      <p:pic>
        <p:nvPicPr>
          <p:cNvPr id="10" name="Imagem 9">
            <a:extLst>
              <a:ext uri="{FF2B5EF4-FFF2-40B4-BE49-F238E27FC236}">
                <a16:creationId xmlns:a16="http://schemas.microsoft.com/office/drawing/2014/main" id="{C504E828-3AF5-4E79-AE9B-E6D48E8BC0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892" y="1321977"/>
            <a:ext cx="2571750" cy="3390900"/>
          </a:xfrm>
          <a:prstGeom prst="rect">
            <a:avLst/>
          </a:prstGeom>
        </p:spPr>
      </p:pic>
    </p:spTree>
    <p:extLst>
      <p:ext uri="{BB962C8B-B14F-4D97-AF65-F5344CB8AC3E}">
        <p14:creationId xmlns:p14="http://schemas.microsoft.com/office/powerpoint/2010/main" val="74701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8453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Exemplo de estatísticas anuais muito importantes: Taxa de Desemprego.</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Exemplo de estatísticas mensais muito importantes: Taxa de Inflação.</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Exemplo de estatísticas diárias muito importantes: os números do Covid-19.</a:t>
            </a:r>
          </a:p>
        </p:txBody>
      </p:sp>
      <p:sp>
        <p:nvSpPr>
          <p:cNvPr id="2" name="CaixaDeTexto 1">
            <a:extLst>
              <a:ext uri="{FF2B5EF4-FFF2-40B4-BE49-F238E27FC236}">
                <a16:creationId xmlns:a16="http://schemas.microsoft.com/office/drawing/2014/main" id="{BBBD6C0C-DD43-47D6-82B7-FC82B8E72B65}"/>
              </a:ext>
            </a:extLst>
          </p:cNvPr>
          <p:cNvSpPr txBox="1"/>
          <p:nvPr/>
        </p:nvSpPr>
        <p:spPr>
          <a:xfrm>
            <a:off x="3016250" y="5005161"/>
            <a:ext cx="6159500" cy="375552"/>
          </a:xfrm>
          <a:prstGeom prst="rect">
            <a:avLst/>
          </a:prstGeom>
          <a:noFill/>
        </p:spPr>
        <p:txBody>
          <a:bodyPr wrap="square" rtlCol="0">
            <a:spAutoFit/>
          </a:bodyPr>
          <a:lstStyle/>
          <a:p>
            <a:pPr algn="ctr"/>
            <a:r>
              <a:rPr lang="pt-PT" b="1" dirty="0"/>
              <a:t>IMPORTÂNCIA DAS ESTATÍSTICAS</a:t>
            </a:r>
          </a:p>
        </p:txBody>
      </p:sp>
      <p:pic>
        <p:nvPicPr>
          <p:cNvPr id="5" name="Imagem 4">
            <a:extLst>
              <a:ext uri="{FF2B5EF4-FFF2-40B4-BE49-F238E27FC236}">
                <a16:creationId xmlns:a16="http://schemas.microsoft.com/office/drawing/2014/main" id="{9975A871-42CA-4F89-8370-67C5E31694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1F62FF86-412A-48A2-B725-703B04437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DD0F3628-5F7D-4154-98DF-5B22C4CD9D6A}"/>
              </a:ext>
            </a:extLst>
          </p:cNvPr>
          <p:cNvSpPr txBox="1"/>
          <p:nvPr/>
        </p:nvSpPr>
        <p:spPr>
          <a:xfrm>
            <a:off x="3016250" y="465560"/>
            <a:ext cx="6159500" cy="4247317"/>
          </a:xfrm>
          <a:prstGeom prst="rect">
            <a:avLst/>
          </a:prstGeom>
          <a:noFill/>
        </p:spPr>
        <p:txBody>
          <a:bodyPr wrap="square" rtlCol="0">
            <a:spAutoFit/>
          </a:bodyPr>
          <a:lstStyle/>
          <a:p>
            <a:r>
              <a:rPr lang="pt-PT" b="1" u="sng" dirty="0"/>
              <a:t>1. Setor Público ou Primeiro Setor</a:t>
            </a:r>
          </a:p>
          <a:p>
            <a:endParaRPr lang="pt-PT" b="1" dirty="0"/>
          </a:p>
          <a:p>
            <a:r>
              <a:rPr lang="pt-PT" b="1" dirty="0"/>
              <a:t>. Estado / Governo da República</a:t>
            </a:r>
          </a:p>
          <a:p>
            <a:r>
              <a:rPr lang="pt-PT" b="1" dirty="0"/>
              <a:t>(subdivide-se em diferentes ministérios)</a:t>
            </a:r>
          </a:p>
          <a:p>
            <a:endParaRPr lang="pt-PT" b="1" dirty="0"/>
          </a:p>
          <a:p>
            <a:r>
              <a:rPr lang="pt-PT" b="1" dirty="0"/>
              <a:t>. Governos Regionais</a:t>
            </a:r>
          </a:p>
          <a:p>
            <a:r>
              <a:rPr lang="pt-PT" b="1" dirty="0"/>
              <a:t>(subdividem-se em diferentes secretarias regionais)</a:t>
            </a:r>
          </a:p>
          <a:p>
            <a:endParaRPr lang="pt-PT" b="1" dirty="0"/>
          </a:p>
          <a:p>
            <a:r>
              <a:rPr lang="pt-PT" b="1" dirty="0"/>
              <a:t>. Câmaras Municipais</a:t>
            </a:r>
          </a:p>
          <a:p>
            <a:r>
              <a:rPr lang="pt-PT" b="1" dirty="0"/>
              <a:t>(subdividem-se em diferentes pelouros / vereadores)</a:t>
            </a:r>
          </a:p>
          <a:p>
            <a:endParaRPr lang="pt-PT" b="1" dirty="0"/>
          </a:p>
          <a:p>
            <a:r>
              <a:rPr lang="pt-PT" b="1" dirty="0"/>
              <a:t>. Juntas de Freguesia</a:t>
            </a:r>
          </a:p>
          <a:p>
            <a:endParaRPr lang="pt-PT" b="1" dirty="0"/>
          </a:p>
          <a:p>
            <a:r>
              <a:rPr lang="pt-PT" b="1" dirty="0"/>
              <a:t>. Outras entidades públicas</a:t>
            </a:r>
          </a:p>
          <a:p>
            <a:r>
              <a:rPr lang="pt-PT" b="1" dirty="0"/>
              <a:t>(a finalidade é o bem e o serviço público)</a:t>
            </a:r>
          </a:p>
        </p:txBody>
      </p:sp>
      <p:pic>
        <p:nvPicPr>
          <p:cNvPr id="7" name="Imagem 6">
            <a:extLst>
              <a:ext uri="{FF2B5EF4-FFF2-40B4-BE49-F238E27FC236}">
                <a16:creationId xmlns:a16="http://schemas.microsoft.com/office/drawing/2014/main" id="{DADAE71A-57AF-4259-BEC1-6E3FBFBF5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22" y="3429000"/>
            <a:ext cx="1203300" cy="1319035"/>
          </a:xfrm>
          <a:prstGeom prst="rect">
            <a:avLst/>
          </a:prstGeom>
        </p:spPr>
      </p:pic>
      <p:pic>
        <p:nvPicPr>
          <p:cNvPr id="9" name="Imagem 8">
            <a:extLst>
              <a:ext uri="{FF2B5EF4-FFF2-40B4-BE49-F238E27FC236}">
                <a16:creationId xmlns:a16="http://schemas.microsoft.com/office/drawing/2014/main" id="{655D7293-2B00-40D4-8D7B-8822657D39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892" y="1321977"/>
            <a:ext cx="2571750" cy="3390900"/>
          </a:xfrm>
          <a:prstGeom prst="rect">
            <a:avLst/>
          </a:prstGeom>
        </p:spPr>
      </p:pic>
    </p:spTree>
    <p:extLst>
      <p:ext uri="{BB962C8B-B14F-4D97-AF65-F5344CB8AC3E}">
        <p14:creationId xmlns:p14="http://schemas.microsoft.com/office/powerpoint/2010/main" val="286899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Exemplo de estatísticas anuais muito importantes: Taxa de Natalidade.</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Exemplo de estatísticas mensais muito importantes: Índice de Consumo.</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Exemplo de estatísticas diárias muito importantes: os acidentes rodoviários.</a:t>
            </a:r>
          </a:p>
        </p:txBody>
      </p:sp>
      <p:sp>
        <p:nvSpPr>
          <p:cNvPr id="2" name="CaixaDeTexto 1">
            <a:extLst>
              <a:ext uri="{FF2B5EF4-FFF2-40B4-BE49-F238E27FC236}">
                <a16:creationId xmlns:a16="http://schemas.microsoft.com/office/drawing/2014/main" id="{BBBD6C0C-DD43-47D6-82B7-FC82B8E72B65}"/>
              </a:ext>
            </a:extLst>
          </p:cNvPr>
          <p:cNvSpPr txBox="1"/>
          <p:nvPr/>
        </p:nvSpPr>
        <p:spPr>
          <a:xfrm>
            <a:off x="3016250" y="5005161"/>
            <a:ext cx="6159500" cy="375552"/>
          </a:xfrm>
          <a:prstGeom prst="rect">
            <a:avLst/>
          </a:prstGeom>
          <a:noFill/>
        </p:spPr>
        <p:txBody>
          <a:bodyPr wrap="square" rtlCol="0">
            <a:spAutoFit/>
          </a:bodyPr>
          <a:lstStyle/>
          <a:p>
            <a:pPr algn="ctr"/>
            <a:r>
              <a:rPr lang="pt-PT" b="1" dirty="0"/>
              <a:t>IMPORTÂNCIA DAS ESTATÍSTICAS</a:t>
            </a:r>
          </a:p>
        </p:txBody>
      </p:sp>
      <p:pic>
        <p:nvPicPr>
          <p:cNvPr id="5" name="Imagem 4">
            <a:extLst>
              <a:ext uri="{FF2B5EF4-FFF2-40B4-BE49-F238E27FC236}">
                <a16:creationId xmlns:a16="http://schemas.microsoft.com/office/drawing/2014/main" id="{089FF778-27E8-4597-ABA4-2F9F0CC429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5C147C5E-5C89-40D6-8663-4C50AE0B5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2D0FD891-C017-40EE-B736-F5A9925EEF73}"/>
              </a:ext>
            </a:extLst>
          </p:cNvPr>
          <p:cNvSpPr txBox="1"/>
          <p:nvPr/>
        </p:nvSpPr>
        <p:spPr>
          <a:xfrm>
            <a:off x="3016250" y="465560"/>
            <a:ext cx="6159500" cy="4247317"/>
          </a:xfrm>
          <a:prstGeom prst="rect">
            <a:avLst/>
          </a:prstGeom>
          <a:noFill/>
        </p:spPr>
        <p:txBody>
          <a:bodyPr wrap="square" rtlCol="0">
            <a:spAutoFit/>
          </a:bodyPr>
          <a:lstStyle/>
          <a:p>
            <a:r>
              <a:rPr lang="pt-PT" b="1" u="sng" dirty="0"/>
              <a:t>2. Setor Privado ou Segundo Setor</a:t>
            </a:r>
          </a:p>
          <a:p>
            <a:endParaRPr lang="pt-PT" b="1" u="sng" dirty="0"/>
          </a:p>
          <a:p>
            <a:r>
              <a:rPr lang="pt-PT" b="1" dirty="0"/>
              <a:t>. Empresas e associações representativas dos diferentes setores de atividade económica:</a:t>
            </a:r>
          </a:p>
          <a:p>
            <a:endParaRPr lang="pt-PT" b="1" dirty="0"/>
          </a:p>
          <a:p>
            <a:r>
              <a:rPr lang="pt-PT" b="1" dirty="0"/>
              <a:t>- Primário (extrativo, agricultura, pesca, silvicultura…)</a:t>
            </a:r>
          </a:p>
          <a:p>
            <a:r>
              <a:rPr lang="pt-PT" b="1" dirty="0"/>
              <a:t>- Secundário (transformador, indústria)</a:t>
            </a:r>
          </a:p>
          <a:p>
            <a:r>
              <a:rPr lang="pt-PT" b="1" dirty="0"/>
              <a:t>- Terciário (comércio e serviços)</a:t>
            </a:r>
          </a:p>
          <a:p>
            <a:r>
              <a:rPr lang="pt-PT" b="1" dirty="0"/>
              <a:t>(as empresas têm fins lucrativos)</a:t>
            </a:r>
          </a:p>
          <a:p>
            <a:endParaRPr lang="pt-PT" b="1" dirty="0"/>
          </a:p>
          <a:p>
            <a:r>
              <a:rPr lang="pt-PT" b="1" dirty="0"/>
              <a:t>. Trabalhadores e entidades representativas</a:t>
            </a:r>
          </a:p>
          <a:p>
            <a:r>
              <a:rPr lang="pt-PT" b="1" dirty="0"/>
              <a:t>(associações, sindicatos, ordens profissionais)</a:t>
            </a:r>
          </a:p>
          <a:p>
            <a:endParaRPr lang="pt-PT" b="1" dirty="0"/>
          </a:p>
          <a:p>
            <a:r>
              <a:rPr lang="pt-PT" b="1" dirty="0"/>
              <a:t>. Cidadãos / Famílias</a:t>
            </a:r>
          </a:p>
          <a:p>
            <a:r>
              <a:rPr lang="pt-PT" b="1" dirty="0"/>
              <a:t>(associações, organizações políticas, desportivas, religiosas...)</a:t>
            </a:r>
          </a:p>
        </p:txBody>
      </p:sp>
      <p:pic>
        <p:nvPicPr>
          <p:cNvPr id="7" name="Imagem 6">
            <a:extLst>
              <a:ext uri="{FF2B5EF4-FFF2-40B4-BE49-F238E27FC236}">
                <a16:creationId xmlns:a16="http://schemas.microsoft.com/office/drawing/2014/main" id="{262EC531-696A-409D-9CE0-661459D17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22" y="3429000"/>
            <a:ext cx="1203300" cy="1319035"/>
          </a:xfrm>
          <a:prstGeom prst="rect">
            <a:avLst/>
          </a:prstGeom>
        </p:spPr>
      </p:pic>
      <p:pic>
        <p:nvPicPr>
          <p:cNvPr id="9" name="Imagem 8">
            <a:extLst>
              <a:ext uri="{FF2B5EF4-FFF2-40B4-BE49-F238E27FC236}">
                <a16:creationId xmlns:a16="http://schemas.microsoft.com/office/drawing/2014/main" id="{26552F05-3492-4AC3-93A0-0D9D81756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892" y="1321977"/>
            <a:ext cx="2571750" cy="3390900"/>
          </a:xfrm>
          <a:prstGeom prst="rect">
            <a:avLst/>
          </a:prstGeom>
        </p:spPr>
      </p:pic>
    </p:spTree>
    <p:extLst>
      <p:ext uri="{BB962C8B-B14F-4D97-AF65-F5344CB8AC3E}">
        <p14:creationId xmlns:p14="http://schemas.microsoft.com/office/powerpoint/2010/main" val="291163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Exemplo de estatísticas anuais muito importantes: Taxa de Mortalidade.</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Exemplo de estatísticas mensais muito importantes: </a:t>
            </a:r>
            <a:r>
              <a:rPr lang="pt-PT" b="1" dirty="0">
                <a:latin typeface="Calibri" panose="020F0502020204030204" pitchFamily="34" charset="0"/>
                <a:ea typeface="Calibri" panose="020F0502020204030204" pitchFamily="34" charset="0"/>
                <a:cs typeface="Times New Roman" panose="02020603050405020304" pitchFamily="18" charset="0"/>
              </a:rPr>
              <a:t>receitas e despesas</a:t>
            </a:r>
            <a:r>
              <a:rPr lang="pt-PT" sz="1800" b="1" dirty="0">
                <a:effectLst/>
                <a:latin typeface="Calibri" panose="020F0502020204030204" pitchFamily="34" charset="0"/>
                <a:ea typeface="Calibri" panose="020F0502020204030204" pitchFamily="34" charset="0"/>
                <a:cs typeface="Times New Roman" panose="02020603050405020304" pitchFamily="18" charset="0"/>
              </a:rPr>
              <a:t> do Estado.</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Exemplo de estatísticas diárias muito importantes: os números da polícia e dos hospitais.</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id="{BBBD6C0C-DD43-47D6-82B7-FC82B8E72B65}"/>
              </a:ext>
            </a:extLst>
          </p:cNvPr>
          <p:cNvSpPr txBox="1"/>
          <p:nvPr/>
        </p:nvSpPr>
        <p:spPr>
          <a:xfrm>
            <a:off x="3016250" y="5005161"/>
            <a:ext cx="6159500" cy="375552"/>
          </a:xfrm>
          <a:prstGeom prst="rect">
            <a:avLst/>
          </a:prstGeom>
          <a:noFill/>
        </p:spPr>
        <p:txBody>
          <a:bodyPr wrap="square" rtlCol="0">
            <a:spAutoFit/>
          </a:bodyPr>
          <a:lstStyle/>
          <a:p>
            <a:pPr algn="ctr"/>
            <a:r>
              <a:rPr lang="pt-PT" b="1" dirty="0"/>
              <a:t>IMPORTÂNCIA DAS ESTATÍSTICAS</a:t>
            </a:r>
          </a:p>
        </p:txBody>
      </p:sp>
      <p:pic>
        <p:nvPicPr>
          <p:cNvPr id="5" name="Imagem 4">
            <a:extLst>
              <a:ext uri="{FF2B5EF4-FFF2-40B4-BE49-F238E27FC236}">
                <a16:creationId xmlns:a16="http://schemas.microsoft.com/office/drawing/2014/main" id="{D50F23D1-31CD-4318-8678-58B2AFF7E8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6" name="Picture 4" descr="Citizen, crowd, group, mob, people, population, users icon | Icon ">
            <a:extLst>
              <a:ext uri="{FF2B5EF4-FFF2-40B4-BE49-F238E27FC236}">
                <a16:creationId xmlns:a16="http://schemas.microsoft.com/office/drawing/2014/main" id="{D7409EB6-BB52-4265-A11F-382812D02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BCDA8B87-AEB8-4980-B867-7EAEF4A3B625}"/>
              </a:ext>
            </a:extLst>
          </p:cNvPr>
          <p:cNvSpPr txBox="1"/>
          <p:nvPr/>
        </p:nvSpPr>
        <p:spPr>
          <a:xfrm>
            <a:off x="3016250" y="465560"/>
            <a:ext cx="6159500" cy="4247317"/>
          </a:xfrm>
          <a:prstGeom prst="rect">
            <a:avLst/>
          </a:prstGeom>
          <a:noFill/>
        </p:spPr>
        <p:txBody>
          <a:bodyPr wrap="square" rtlCol="0">
            <a:spAutoFit/>
          </a:bodyPr>
          <a:lstStyle/>
          <a:p>
            <a:r>
              <a:rPr lang="pt-PT" b="1" u="sng" dirty="0"/>
              <a:t>3. Setor Social ou Terceiro Setor (IPSS)</a:t>
            </a:r>
          </a:p>
          <a:p>
            <a:endParaRPr lang="pt-PT" b="1" dirty="0"/>
          </a:p>
          <a:p>
            <a:r>
              <a:rPr lang="pt-PT" b="1" dirty="0"/>
              <a:t>. Associações com estatuto de IPSS</a:t>
            </a:r>
          </a:p>
          <a:p>
            <a:endParaRPr lang="pt-PT" b="1" dirty="0"/>
          </a:p>
          <a:p>
            <a:r>
              <a:rPr lang="pt-PT" b="1" dirty="0"/>
              <a:t>. Fundações com estatuto de IPSS</a:t>
            </a:r>
          </a:p>
          <a:p>
            <a:endParaRPr lang="pt-PT" b="1" dirty="0"/>
          </a:p>
          <a:p>
            <a:r>
              <a:rPr lang="pt-PT" b="1" dirty="0"/>
              <a:t>. Misericórdias têm estatuto de IPSS</a:t>
            </a:r>
          </a:p>
          <a:p>
            <a:endParaRPr lang="pt-PT" b="1" dirty="0"/>
          </a:p>
          <a:p>
            <a:r>
              <a:rPr lang="pt-PT" b="1" dirty="0"/>
              <a:t>. Outras instituições com estatuto de IPSS</a:t>
            </a:r>
          </a:p>
          <a:p>
            <a:endParaRPr lang="pt-PT" b="1" dirty="0"/>
          </a:p>
          <a:p>
            <a:r>
              <a:rPr lang="pt-PT" b="1" dirty="0"/>
              <a:t>. ONG (Organização Não Governamental)</a:t>
            </a:r>
          </a:p>
          <a:p>
            <a:endParaRPr lang="pt-PT" b="1" dirty="0"/>
          </a:p>
          <a:p>
            <a:r>
              <a:rPr lang="pt-PT" b="1" dirty="0"/>
              <a:t>. ONGA (Organização Não Governamental do Ambiente)</a:t>
            </a:r>
          </a:p>
          <a:p>
            <a:endParaRPr lang="pt-PT" b="1" dirty="0"/>
          </a:p>
          <a:p>
            <a:r>
              <a:rPr lang="pt-PT" b="1" dirty="0"/>
              <a:t>Todas são organizações sem fins lucrativos.</a:t>
            </a:r>
          </a:p>
        </p:txBody>
      </p:sp>
      <p:pic>
        <p:nvPicPr>
          <p:cNvPr id="7" name="Imagem 6">
            <a:extLst>
              <a:ext uri="{FF2B5EF4-FFF2-40B4-BE49-F238E27FC236}">
                <a16:creationId xmlns:a16="http://schemas.microsoft.com/office/drawing/2014/main" id="{68EEAAED-A01C-40C1-852F-1AF5A0D66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22" y="3429000"/>
            <a:ext cx="1203300" cy="1319035"/>
          </a:xfrm>
          <a:prstGeom prst="rect">
            <a:avLst/>
          </a:prstGeom>
        </p:spPr>
      </p:pic>
      <p:pic>
        <p:nvPicPr>
          <p:cNvPr id="9" name="Imagem 8">
            <a:extLst>
              <a:ext uri="{FF2B5EF4-FFF2-40B4-BE49-F238E27FC236}">
                <a16:creationId xmlns:a16="http://schemas.microsoft.com/office/drawing/2014/main" id="{5E7B7FE6-8836-463B-8E7E-DD5CBEC4D0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892" y="1321977"/>
            <a:ext cx="2571750" cy="3390900"/>
          </a:xfrm>
          <a:prstGeom prst="rect">
            <a:avLst/>
          </a:prstGeom>
        </p:spPr>
      </p:pic>
    </p:spTree>
    <p:extLst>
      <p:ext uri="{BB962C8B-B14F-4D97-AF65-F5344CB8AC3E}">
        <p14:creationId xmlns:p14="http://schemas.microsoft.com/office/powerpoint/2010/main" val="326054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A09133E-1DCF-4859-9D26-0193B3A11A3E}"/>
              </a:ext>
            </a:extLst>
          </p:cNvPr>
          <p:cNvSpPr txBox="1"/>
          <p:nvPr/>
        </p:nvSpPr>
        <p:spPr>
          <a:xfrm flipH="1">
            <a:off x="0" y="5672997"/>
            <a:ext cx="12192000" cy="1173463"/>
          </a:xfrm>
          <a:prstGeom prst="rect">
            <a:avLst/>
          </a:prstGeom>
          <a:solidFill>
            <a:srgbClr val="92D050"/>
          </a:solidFill>
          <a:ln>
            <a:solidFill>
              <a:srgbClr val="92D050"/>
            </a:solidFill>
          </a:ln>
        </p:spPr>
        <p:txBody>
          <a:bodyPr wrap="square" rtlCol="0">
            <a:spAutoFit/>
          </a:bodyPr>
          <a:lstStyle/>
          <a:p>
            <a:pPr algn="ctr">
              <a:lnSpc>
                <a:spcPct val="107000"/>
              </a:lnSpc>
              <a:spcAft>
                <a:spcPts val="800"/>
              </a:spcAft>
            </a:pPr>
            <a:r>
              <a:rPr lang="pt-PT" b="1" dirty="0"/>
              <a:t>Definição de prioridades na vida de todos (em geral) e de cada cidadão (em particular)</a:t>
            </a:r>
            <a:r>
              <a:rPr lang="pt-PT" sz="1800" b="1"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pt-PT" sz="1800" b="1" dirty="0">
                <a:effectLst/>
                <a:latin typeface="Calibri" panose="020F0502020204030204" pitchFamily="34" charset="0"/>
                <a:ea typeface="Calibri" panose="020F0502020204030204" pitchFamily="34" charset="0"/>
                <a:cs typeface="Times New Roman" panose="02020603050405020304" pitchFamily="18" charset="0"/>
              </a:rPr>
              <a:t>ESTADO: </a:t>
            </a:r>
            <a:r>
              <a:rPr lang="pt-PT" b="1" dirty="0">
                <a:latin typeface="Calibri" panose="020F0502020204030204" pitchFamily="34" charset="0"/>
                <a:ea typeface="Calibri" panose="020F0502020204030204" pitchFamily="34" charset="0"/>
                <a:cs typeface="Times New Roman" panose="02020603050405020304" pitchFamily="18" charset="0"/>
              </a:rPr>
              <a:t>c</a:t>
            </a:r>
            <a:r>
              <a:rPr lang="pt-PT" b="1" dirty="0"/>
              <a:t>aminhos de ferro, energia, escolas, estradas, hospitais, redes de fibra ótica, água, saneamento…</a:t>
            </a:r>
            <a:r>
              <a:rPr lang="pt-PT" sz="1800" b="1"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pt-PT" b="1" dirty="0">
                <a:latin typeface="Calibri" panose="020F0502020204030204" pitchFamily="34" charset="0"/>
                <a:cs typeface="Times New Roman" panose="02020603050405020304" pitchFamily="18" charset="0"/>
              </a:rPr>
              <a:t>CIDADÃO: c</a:t>
            </a:r>
            <a:r>
              <a:rPr lang="pt-PT" b="1" dirty="0"/>
              <a:t>ompra de casa, compra de automóvel, férias no estrangeiro, curso, plano de reforma...</a:t>
            </a:r>
          </a:p>
        </p:txBody>
      </p:sp>
      <p:sp>
        <p:nvSpPr>
          <p:cNvPr id="2" name="CaixaDeTexto 1">
            <a:extLst>
              <a:ext uri="{FF2B5EF4-FFF2-40B4-BE49-F238E27FC236}">
                <a16:creationId xmlns:a16="http://schemas.microsoft.com/office/drawing/2014/main" id="{BBBD6C0C-DD43-47D6-82B7-FC82B8E72B65}"/>
              </a:ext>
            </a:extLst>
          </p:cNvPr>
          <p:cNvSpPr txBox="1"/>
          <p:nvPr/>
        </p:nvSpPr>
        <p:spPr>
          <a:xfrm>
            <a:off x="3016250" y="5005161"/>
            <a:ext cx="6159500" cy="375552"/>
          </a:xfrm>
          <a:prstGeom prst="rect">
            <a:avLst/>
          </a:prstGeom>
          <a:noFill/>
        </p:spPr>
        <p:txBody>
          <a:bodyPr wrap="square" rtlCol="0">
            <a:spAutoFit/>
          </a:bodyPr>
          <a:lstStyle/>
          <a:p>
            <a:pPr algn="ctr"/>
            <a:r>
              <a:rPr lang="pt-PT" b="1" dirty="0"/>
              <a:t>EXEMPLOS PRÁTICOS DAS ESTATÍSTICAS</a:t>
            </a:r>
          </a:p>
        </p:txBody>
      </p:sp>
      <p:pic>
        <p:nvPicPr>
          <p:cNvPr id="5" name="Imagem 4">
            <a:extLst>
              <a:ext uri="{FF2B5EF4-FFF2-40B4-BE49-F238E27FC236}">
                <a16:creationId xmlns:a16="http://schemas.microsoft.com/office/drawing/2014/main" id="{B4743558-E28F-4857-8C5E-8B8201561A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42350" y="133143"/>
            <a:ext cx="819059" cy="774603"/>
          </a:xfrm>
          <a:prstGeom prst="rect">
            <a:avLst/>
          </a:prstGeom>
          <a:noFill/>
          <a:ln>
            <a:noFill/>
          </a:ln>
        </p:spPr>
      </p:pic>
      <p:pic>
        <p:nvPicPr>
          <p:cNvPr id="9" name="Picture 4" descr="Citizen, crowd, group, mob, people, population, users icon | Icon ">
            <a:extLst>
              <a:ext uri="{FF2B5EF4-FFF2-40B4-BE49-F238E27FC236}">
                <a16:creationId xmlns:a16="http://schemas.microsoft.com/office/drawing/2014/main" id="{CCB52D1B-AE6F-4755-B306-CD6E67E64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0" y="133143"/>
            <a:ext cx="774603" cy="774603"/>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2C0B18E0-01A7-43D6-B785-6F4D00677D5C}"/>
              </a:ext>
            </a:extLst>
          </p:cNvPr>
          <p:cNvSpPr txBox="1"/>
          <p:nvPr/>
        </p:nvSpPr>
        <p:spPr>
          <a:xfrm>
            <a:off x="3016250" y="465560"/>
            <a:ext cx="6323693" cy="4247317"/>
          </a:xfrm>
          <a:prstGeom prst="rect">
            <a:avLst/>
          </a:prstGeom>
          <a:noFill/>
        </p:spPr>
        <p:txBody>
          <a:bodyPr wrap="square" rtlCol="0">
            <a:spAutoFit/>
          </a:bodyPr>
          <a:lstStyle/>
          <a:p>
            <a:r>
              <a:rPr lang="pt-PT" b="1" dirty="0"/>
              <a:t>. Orçamento de Estado</a:t>
            </a:r>
          </a:p>
          <a:p>
            <a:endParaRPr lang="pt-PT" b="1" dirty="0"/>
          </a:p>
          <a:p>
            <a:r>
              <a:rPr lang="pt-PT" b="1" dirty="0"/>
              <a:t>. Orçamento regional</a:t>
            </a:r>
          </a:p>
          <a:p>
            <a:endParaRPr lang="pt-PT" b="1" dirty="0"/>
          </a:p>
          <a:p>
            <a:r>
              <a:rPr lang="pt-PT" b="1" dirty="0"/>
              <a:t>. Orçamento municipal</a:t>
            </a:r>
          </a:p>
          <a:p>
            <a:endParaRPr lang="pt-PT" b="1" dirty="0"/>
          </a:p>
          <a:p>
            <a:r>
              <a:rPr lang="pt-PT" b="1" dirty="0"/>
              <a:t>. Orçamento participativo</a:t>
            </a:r>
          </a:p>
          <a:p>
            <a:endParaRPr lang="pt-PT" b="1" dirty="0"/>
          </a:p>
          <a:p>
            <a:r>
              <a:rPr lang="pt-PT" b="1" dirty="0"/>
              <a:t>. Orçamento de qualquer entidade</a:t>
            </a:r>
          </a:p>
          <a:p>
            <a:r>
              <a:rPr lang="pt-PT" b="1" dirty="0"/>
              <a:t>(pública ou privada)</a:t>
            </a:r>
          </a:p>
          <a:p>
            <a:endParaRPr lang="pt-PT" b="1" dirty="0"/>
          </a:p>
          <a:p>
            <a:r>
              <a:rPr lang="pt-PT" b="1" dirty="0"/>
              <a:t>. Nosso orçamento individual – Educação Financeira</a:t>
            </a:r>
          </a:p>
          <a:p>
            <a:r>
              <a:rPr lang="pt-PT" b="1" dirty="0"/>
              <a:t>(curto, médio e longo prazo)</a:t>
            </a:r>
          </a:p>
          <a:p>
            <a:endParaRPr lang="pt-PT" b="1" dirty="0"/>
          </a:p>
          <a:p>
            <a:r>
              <a:rPr lang="pt-PT" b="1" dirty="0"/>
              <a:t>Ajudam a definir os investimentos a fazer, a adiar ou a cancelar.</a:t>
            </a:r>
          </a:p>
        </p:txBody>
      </p:sp>
      <p:pic>
        <p:nvPicPr>
          <p:cNvPr id="7" name="Imagem 6">
            <a:extLst>
              <a:ext uri="{FF2B5EF4-FFF2-40B4-BE49-F238E27FC236}">
                <a16:creationId xmlns:a16="http://schemas.microsoft.com/office/drawing/2014/main" id="{5AF19B76-4C5C-4BB5-B16E-E8A0EEB8C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22" y="3429000"/>
            <a:ext cx="1203300" cy="1319035"/>
          </a:xfrm>
          <a:prstGeom prst="rect">
            <a:avLst/>
          </a:prstGeom>
        </p:spPr>
      </p:pic>
      <p:pic>
        <p:nvPicPr>
          <p:cNvPr id="8" name="Imagem 7">
            <a:extLst>
              <a:ext uri="{FF2B5EF4-FFF2-40B4-BE49-F238E27FC236}">
                <a16:creationId xmlns:a16="http://schemas.microsoft.com/office/drawing/2014/main" id="{54CA78A6-1968-4D31-BDE4-E3CBE71D7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892" y="1321977"/>
            <a:ext cx="2571750" cy="3390900"/>
          </a:xfrm>
          <a:prstGeom prst="rect">
            <a:avLst/>
          </a:prstGeom>
        </p:spPr>
      </p:pic>
    </p:spTree>
    <p:extLst>
      <p:ext uri="{BB962C8B-B14F-4D97-AF65-F5344CB8AC3E}">
        <p14:creationId xmlns:p14="http://schemas.microsoft.com/office/powerpoint/2010/main" val="261685729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15540</TotalTime>
  <Words>1280</Words>
  <Application>Microsoft Office PowerPoint</Application>
  <PresentationFormat>Ecrã Panorâmico</PresentationFormat>
  <Paragraphs>198</Paragraphs>
  <Slides>17</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17</vt:i4>
      </vt:variant>
    </vt:vector>
  </HeadingPairs>
  <TitlesOfParts>
    <vt:vector size="23" baseType="lpstr">
      <vt:lpstr>Arial</vt:lpstr>
      <vt:lpstr>Calibri</vt:lpstr>
      <vt:lpstr>Calibri Light</vt:lpstr>
      <vt:lpstr>Comic Sans MS</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Miguel</dc:creator>
  <cp:lastModifiedBy>Miguel</cp:lastModifiedBy>
  <cp:revision>143</cp:revision>
  <dcterms:created xsi:type="dcterms:W3CDTF">2020-09-24T16:30:28Z</dcterms:created>
  <dcterms:modified xsi:type="dcterms:W3CDTF">2021-05-25T21:00:12Z</dcterms:modified>
</cp:coreProperties>
</file>