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1" r:id="rId3"/>
    <p:sldId id="292" r:id="rId4"/>
    <p:sldId id="288" r:id="rId5"/>
    <p:sldId id="290" r:id="rId6"/>
    <p:sldId id="283" r:id="rId7"/>
    <p:sldId id="273" r:id="rId8"/>
    <p:sldId id="285" r:id="rId9"/>
    <p:sldId id="274" r:id="rId10"/>
    <p:sldId id="271" r:id="rId11"/>
    <p:sldId id="272" r:id="rId12"/>
    <p:sldId id="258" r:id="rId13"/>
    <p:sldId id="277" r:id="rId14"/>
    <p:sldId id="276" r:id="rId15"/>
    <p:sldId id="289" r:id="rId16"/>
    <p:sldId id="278" r:id="rId17"/>
    <p:sldId id="279" r:id="rId18"/>
    <p:sldId id="280" r:id="rId19"/>
    <p:sldId id="275" r:id="rId20"/>
    <p:sldId id="281" r:id="rId21"/>
    <p:sldId id="282" r:id="rId22"/>
    <p:sldId id="293" r:id="rId23"/>
    <p:sldId id="294" r:id="rId24"/>
    <p:sldId id="287" r:id="rId25"/>
    <p:sldId id="286" r:id="rId26"/>
    <p:sldId id="284" r:id="rId27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0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39E8F2-7140-4B2B-B96A-3541D16294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FD9853D-0A6F-4FE7-9CF2-29931BC05F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BEB7AE4-9718-4D28-BACA-024EDE664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1A018-0D09-4131-8062-4717F20A4980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F6EB232-F9F8-41CD-8074-B95E5E40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8C011D3-A4F1-4DD9-B806-B90958205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2929-D0EE-41A2-87D2-FC23C7B7C8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37990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8346DC-F862-4574-A503-DA36C767C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0C177590-E6DF-40BD-A754-D11955555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C677EB6-F1A3-4976-BEA8-23AA77E8B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1A018-0D09-4131-8062-4717F20A4980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58606B6-B004-4714-992B-8E2A02A7D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DEF3933-9D1B-41F7-B09E-657F4A2F7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2929-D0EE-41A2-87D2-FC23C7B7C8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5241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F95C94E-3D5A-42EB-ADBD-DC9100DBFF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0739B056-0A97-4AA7-A62C-DE4D80619C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37639AF-89C0-48C4-AF24-456220419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1A018-0D09-4131-8062-4717F20A4980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0DC2132-AEE6-4E54-81A4-A228C9BED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7BB2655-8ADE-40B3-A10B-7A8F3FAB4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2929-D0EE-41A2-87D2-FC23C7B7C8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33715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F195F7-1283-41B7-81B0-9EBAEDDB0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96C460A-C24A-41D4-A02E-EF3D5DC57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1FAC251-6E71-452F-A6FB-5F4D953CD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1A018-0D09-4131-8062-4717F20A4980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1D28216-B483-46BD-B2FA-7CC15C35F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9E6F10E-2545-4FCB-8E54-4C9D35889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2929-D0EE-41A2-87D2-FC23C7B7C8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74377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8EAD3A-884A-42D3-83F8-82FBB6108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2C6E784C-2C55-409F-81B1-756784A83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848A887-7AFC-47F9-BA20-693649CAD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1A018-0D09-4131-8062-4717F20A4980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3F68389-3E63-4E9B-B87F-951F6BF61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4EA34CC-2ED2-4DF8-8904-E1C4EE797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2929-D0EE-41A2-87D2-FC23C7B7C8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71595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7C8982-7C63-4CDA-9225-9DFBEFA01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88DB267-D520-4726-A74B-ACD51FB67B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C28E8D38-9C11-42C9-9CE4-3A981A3A31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8B2EC70B-14DF-45BA-90F6-7D5BDBEAB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1A018-0D09-4131-8062-4717F20A4980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41C04A48-1114-4268-B745-3A5F72931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F55A1863-7A60-4298-84FF-EC3ADD13C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2929-D0EE-41A2-87D2-FC23C7B7C8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48421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F5108C-B94C-4E3F-9C13-F65E0C361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EEBFFD6-728D-41DE-866C-1B8EF2D7A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C8E76D68-9E7C-4921-A72C-E2B6F0F2B0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4F466BAD-F7C2-4011-8D4B-11CBC843E3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D37EF06E-82E2-46EC-B708-2F72C6056C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C294CCA3-395C-4F11-9A4B-DDA64CE73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1A018-0D09-4131-8062-4717F20A4980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5A4A0502-6FFF-4A31-8FAC-7F5C4223E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A20A4AFC-84EE-4924-9A5D-2AA1D336B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2929-D0EE-41A2-87D2-FC23C7B7C8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55588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776D37-F88B-458D-88F1-A1DD3FC8A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D69130D2-8CD7-46D0-86A8-94B762917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1A018-0D09-4131-8062-4717F20A4980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58E28DA3-6598-453A-8E91-65314A869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B883AA1-E741-451C-80FE-5CF1CAFA3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2929-D0EE-41A2-87D2-FC23C7B7C8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86403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5B2418F-A373-4C35-BBC3-6DDCEF624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1A018-0D09-4131-8062-4717F20A4980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80018CFA-4750-41F0-B656-D00836F80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1182E4CF-B1C5-45A7-B200-6C0AC436C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2929-D0EE-41A2-87D2-FC23C7B7C8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12737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C81A32-24B0-45B6-958B-2292DE0BC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0DD381D-B675-4348-97B7-1E931BA2C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1A6F9523-7B85-4675-85A5-5FCF865E7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F10F18F-3645-4D97-94CA-9F102CA86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1A018-0D09-4131-8062-4717F20A4980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BF9AB712-697C-45DB-B3F0-67D8D6A09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2AB8464-DDDE-4C83-BBBC-2A3E1A696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2929-D0EE-41A2-87D2-FC23C7B7C8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6920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0AD4F6-84E6-4CB7-93C1-A7070B4F3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7C680B55-CA71-4D6F-A398-1D041B4EC0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0096042E-152C-41DE-B5CC-AC60901DB8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119F73D-A90E-447A-A8D3-ECED01D3C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1A018-0D09-4131-8062-4717F20A4980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80B30ED2-5379-4B31-83F7-ACB15DD4B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3887F11-A42E-43AB-A587-09C0169C3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2929-D0EE-41A2-87D2-FC23C7B7C8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86932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EF7671CE-F253-4F4B-9919-F25F8EC0D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D5D96C7D-1804-414D-8FE3-BABD896CC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B192ACA-E985-45E9-8E5B-339CCBBC0F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1A018-0D09-4131-8062-4717F20A4980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29D5156-5B57-44C5-92FC-44160C46AF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55AF9F5-7128-4D04-B90B-FDA59C7B7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12929-D0EE-41A2-87D2-FC23C7B7C8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65315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4.png"/><Relationship Id="rId7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4.jpe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9.emf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9.emf"/><Relationship Id="rId4" Type="http://schemas.openxmlformats.org/officeDocument/2006/relationships/oleObject" Target="../embeddings/oleObject3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hyperlink" Target="https://www.infopedia.pt/dicionarios/lingua-portuguesa/cavado" TargetMode="External"/><Relationship Id="rId7" Type="http://schemas.openxmlformats.org/officeDocument/2006/relationships/image" Target="../media/image30.jpeg"/><Relationship Id="rId2" Type="http://schemas.openxmlformats.org/officeDocument/2006/relationships/hyperlink" Target="https://dicionario.priberam.org/cavado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hyperlink" Target="https://dictionary.cambridge.org/pt/dicionario/ingles-portugues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Minions 2: The Rise of Gru Is Officially Coming in Summer 2020">
            <a:extLst>
              <a:ext uri="{FF2B5EF4-FFF2-40B4-BE49-F238E27FC236}">
                <a16:creationId xmlns:a16="http://schemas.microsoft.com/office/drawing/2014/main" id="{F23F81B5-AEB1-4F45-9FE3-78B58D6E9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387" y="3"/>
            <a:ext cx="130215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96FFF64-A904-4F01-98DD-7B661BF938BC}"/>
              </a:ext>
            </a:extLst>
          </p:cNvPr>
          <p:cNvSpPr txBox="1"/>
          <p:nvPr/>
        </p:nvSpPr>
        <p:spPr>
          <a:xfrm>
            <a:off x="3842738" y="543337"/>
            <a:ext cx="3183515" cy="1508105"/>
          </a:xfrm>
          <a:prstGeom prst="rect">
            <a:avLst/>
          </a:prstGeom>
          <a:solidFill>
            <a:srgbClr val="FDE00B"/>
          </a:solidFill>
        </p:spPr>
        <p:txBody>
          <a:bodyPr wrap="square" rtlCol="0">
            <a:spAutoFit/>
          </a:bodyPr>
          <a:lstStyle/>
          <a:p>
            <a:pPr algn="ctr"/>
            <a:endParaRPr lang="pt-PT" sz="800" b="1" dirty="0"/>
          </a:p>
          <a:p>
            <a:pPr algn="ctr"/>
            <a:r>
              <a:rPr lang="pt-PT" sz="2000" b="1" dirty="0"/>
              <a:t>GEOGRAFIAAAAAAAAAA?</a:t>
            </a:r>
          </a:p>
          <a:p>
            <a:pPr algn="ctr"/>
            <a:endParaRPr lang="pt-PT" sz="800" b="1" dirty="0">
              <a:solidFill>
                <a:srgbClr val="FFC000"/>
              </a:solidFill>
            </a:endParaRPr>
          </a:p>
          <a:p>
            <a:pPr algn="ctr"/>
            <a:r>
              <a:rPr lang="pt-PT" sz="2000" b="1" dirty="0"/>
              <a:t>GEOGRAFIA AAAAAAAH?</a:t>
            </a:r>
          </a:p>
          <a:p>
            <a:pPr algn="ctr"/>
            <a:endParaRPr lang="pt-PT" sz="800" b="1" dirty="0"/>
          </a:p>
          <a:p>
            <a:pPr algn="ctr"/>
            <a:r>
              <a:rPr lang="pt-PT" sz="2000" b="1" dirty="0"/>
              <a:t>PARA QUE É QUE SERVE?</a:t>
            </a:r>
          </a:p>
          <a:p>
            <a:pPr algn="ctr"/>
            <a:endParaRPr lang="pt-PT" sz="800" b="1" dirty="0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0C0EAC81-A78E-4C4B-A8CC-CA3D37A2A5C0}"/>
              </a:ext>
            </a:extLst>
          </p:cNvPr>
          <p:cNvSpPr/>
          <p:nvPr/>
        </p:nvSpPr>
        <p:spPr>
          <a:xfrm rot="12241173" flipH="1">
            <a:off x="4505942" y="1911931"/>
            <a:ext cx="384460" cy="1434680"/>
          </a:xfrm>
          <a:prstGeom prst="triangle">
            <a:avLst/>
          </a:prstGeom>
          <a:solidFill>
            <a:srgbClr val="FDE00B"/>
          </a:solidFill>
          <a:ln>
            <a:solidFill>
              <a:srgbClr val="FDE0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28875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A09133E-1DCF-4859-9D26-0193B3A11A3E}"/>
              </a:ext>
            </a:extLst>
          </p:cNvPr>
          <p:cNvSpPr txBox="1"/>
          <p:nvPr/>
        </p:nvSpPr>
        <p:spPr>
          <a:xfrm flipH="1">
            <a:off x="0" y="5672997"/>
            <a:ext cx="12192000" cy="1173463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Uma das mais antigas s</a:t>
            </a: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ociedades científicas de Geografia do mundo.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Investigação, edição de r</a:t>
            </a: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evistas, livros e mapas.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Parceria com o </a:t>
            </a:r>
            <a:r>
              <a:rPr lang="pt-PT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Institute</a:t>
            </a: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British</a:t>
            </a: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Geographers</a:t>
            </a: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BBD6C0C-DD43-47D6-82B7-FC82B8E72B65}"/>
              </a:ext>
            </a:extLst>
          </p:cNvPr>
          <p:cNvSpPr txBox="1"/>
          <p:nvPr/>
        </p:nvSpPr>
        <p:spPr>
          <a:xfrm>
            <a:off x="3016250" y="5005161"/>
            <a:ext cx="6159500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ROYAL GEOGRAPHICAL SOCIETY, REINO UNIDO (1830)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07C5BA1-E810-40BC-A993-0DE94633A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263" y="116035"/>
            <a:ext cx="2619962" cy="459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DB80A4-2477-4BEE-A692-32C59A960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52" y="147259"/>
            <a:ext cx="760487" cy="76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50F23D1-31CD-4318-8678-58B2AFF7E84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0546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A09133E-1DCF-4859-9D26-0193B3A11A3E}"/>
              </a:ext>
            </a:extLst>
          </p:cNvPr>
          <p:cNvSpPr txBox="1"/>
          <p:nvPr/>
        </p:nvSpPr>
        <p:spPr>
          <a:xfrm flipH="1">
            <a:off x="0" y="5672997"/>
            <a:ext cx="12192000" cy="1173463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Sociedade científica com um notável património.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Organizou expedições ultramarinas muito importantes no final do século XIX.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Museu, biblioteca e arquivo de grande valor geográfico, histórico e etnográfico.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BBD6C0C-DD43-47D6-82B7-FC82B8E72B65}"/>
              </a:ext>
            </a:extLst>
          </p:cNvPr>
          <p:cNvSpPr txBox="1"/>
          <p:nvPr/>
        </p:nvSpPr>
        <p:spPr>
          <a:xfrm>
            <a:off x="3016250" y="5005161"/>
            <a:ext cx="6159500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SOCIEDADE DE GEOGRAFIA DE LISBOA, PORTUGAL (1875)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DCD199-B066-49D2-B573-E79A9BE67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52" y="147259"/>
            <a:ext cx="760487" cy="76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4743558-E28F-4857-8C5E-8B8201561AD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4562E7C-8DAB-4CC4-8E1A-695CE8F216EA}"/>
              </a:ext>
            </a:extLst>
          </p:cNvPr>
          <p:cNvSpPr/>
          <p:nvPr/>
        </p:nvSpPr>
        <p:spPr>
          <a:xfrm>
            <a:off x="4116739" y="261559"/>
            <a:ext cx="3949149" cy="4029155"/>
          </a:xfrm>
          <a:prstGeom prst="ellipse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4686B14E-B8B7-4016-98B3-575D8E40D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912" y="173203"/>
            <a:ext cx="4124176" cy="471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857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A09133E-1DCF-4859-9D26-0193B3A11A3E}"/>
              </a:ext>
            </a:extLst>
          </p:cNvPr>
          <p:cNvSpPr txBox="1"/>
          <p:nvPr/>
        </p:nvSpPr>
        <p:spPr>
          <a:xfrm flipH="1">
            <a:off x="0" y="5672997"/>
            <a:ext cx="12192000" cy="1173463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Sociedade científica de projeção mundial.</a:t>
            </a:r>
            <a:endParaRPr lang="pt-PT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Investigação, edição de r</a:t>
            </a: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evistas, livros, mapas e vídeos.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Canais de Televisão.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BBD6C0C-DD43-47D6-82B7-FC82B8E72B65}"/>
              </a:ext>
            </a:extLst>
          </p:cNvPr>
          <p:cNvSpPr txBox="1"/>
          <p:nvPr/>
        </p:nvSpPr>
        <p:spPr>
          <a:xfrm>
            <a:off x="3016250" y="5005161"/>
            <a:ext cx="6159500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 GEOGRAPHIC SOCIETY, EUA </a:t>
            </a: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(1888)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F7FF8C9-95CE-40D8-B32A-3AF33FEE898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96B794D8-1E24-4DD0-8A6B-B22402F93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191" y="628257"/>
            <a:ext cx="9045526" cy="408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F05841-6530-4A00-8923-B8E0A3DBF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52" y="147259"/>
            <a:ext cx="760487" cy="76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158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A09133E-1DCF-4859-9D26-0193B3A11A3E}"/>
              </a:ext>
            </a:extLst>
          </p:cNvPr>
          <p:cNvSpPr txBox="1"/>
          <p:nvPr/>
        </p:nvSpPr>
        <p:spPr>
          <a:xfrm flipH="1">
            <a:off x="0" y="5672997"/>
            <a:ext cx="12192000" cy="1173463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Universidade de Lisboa (1911).	                   Universidade de Coimbra (1911-1918 / 1931).</a:t>
            </a:r>
            <a:endParaRPr lang="pt-PT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Universidade do Porto (1919-1931 / 1972).           	Universidade Nova de Lisboa (1980).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Universidade do Minho (1996).	                            </a:t>
            </a:r>
            <a:r>
              <a:rPr lang="pt-P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Universidade de Évora (2003).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BBD6C0C-DD43-47D6-82B7-FC82B8E72B65}"/>
              </a:ext>
            </a:extLst>
          </p:cNvPr>
          <p:cNvSpPr txBox="1"/>
          <p:nvPr/>
        </p:nvSpPr>
        <p:spPr>
          <a:xfrm>
            <a:off x="3016250" y="5005161"/>
            <a:ext cx="6159500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UNIVERSIDADES ONDE SE ENSINA GEOGRAFIA EM PORTUGAL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O IGOT – IGOT">
            <a:extLst>
              <a:ext uri="{FF2B5EF4-FFF2-40B4-BE49-F238E27FC236}">
                <a16:creationId xmlns:a16="http://schemas.microsoft.com/office/drawing/2014/main" id="{974C4849-0584-4ECB-B20F-C995A8D94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300" y="147259"/>
            <a:ext cx="3797688" cy="109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Faculdade de Letras da Universidade do Porto – Wikipédia, a enciclopédia  livre">
            <a:extLst>
              <a:ext uri="{FF2B5EF4-FFF2-40B4-BE49-F238E27FC236}">
                <a16:creationId xmlns:a16="http://schemas.microsoft.com/office/drawing/2014/main" id="{7A28418C-FFF0-45C4-B812-8E466C686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300" y="1543010"/>
            <a:ext cx="3639450" cy="126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Marca UC e Submarcas - Identidade Visual da Universidade de Coimbra -  Universidade de Coimbra">
            <a:extLst>
              <a:ext uri="{FF2B5EF4-FFF2-40B4-BE49-F238E27FC236}">
                <a16:creationId xmlns:a16="http://schemas.microsoft.com/office/drawing/2014/main" id="{C0846145-7E52-4AD7-A361-A304AC1FF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751" y="-301838"/>
            <a:ext cx="5477836" cy="193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Página Inicial - NOVA FCSH">
            <a:extLst>
              <a:ext uri="{FF2B5EF4-FFF2-40B4-BE49-F238E27FC236}">
                <a16:creationId xmlns:a16="http://schemas.microsoft.com/office/drawing/2014/main" id="{6CE339AE-7C16-4C8A-844C-1981BF733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375" y="1484952"/>
            <a:ext cx="4484325" cy="132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Instituto de Ciências Sociais">
            <a:extLst>
              <a:ext uri="{FF2B5EF4-FFF2-40B4-BE49-F238E27FC236}">
                <a16:creationId xmlns:a16="http://schemas.microsoft.com/office/drawing/2014/main" id="{0271E551-D8B3-4B61-B2E2-547B3EF29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455" y="3113225"/>
            <a:ext cx="2052074" cy="159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426704-CFBF-4B06-8461-734F16DFA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52" y="147259"/>
            <a:ext cx="760487" cy="76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F711E7F-1435-46E5-9250-A1FF4F94177C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28" name="Picture 12" descr="Apresentação do Evento">
            <a:extLst>
              <a:ext uri="{FF2B5EF4-FFF2-40B4-BE49-F238E27FC236}">
                <a16:creationId xmlns:a16="http://schemas.microsoft.com/office/drawing/2014/main" id="{2B0F1C12-5AFE-4BAB-B64A-8C234FB0C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300" y="3340995"/>
            <a:ext cx="3797688" cy="76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935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A09133E-1DCF-4859-9D26-0193B3A11A3E}"/>
              </a:ext>
            </a:extLst>
          </p:cNvPr>
          <p:cNvSpPr txBox="1"/>
          <p:nvPr/>
        </p:nvSpPr>
        <p:spPr>
          <a:xfrm flipH="1">
            <a:off x="0" y="5672997"/>
            <a:ext cx="12192000" cy="1173463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Associação Portuguesa de Geógrafos (1987).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Associação de Professores de Geografia (1987).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Associação Insular de Geografia (2004).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BBD6C0C-DD43-47D6-82B7-FC82B8E72B65}"/>
              </a:ext>
            </a:extLst>
          </p:cNvPr>
          <p:cNvSpPr txBox="1"/>
          <p:nvPr/>
        </p:nvSpPr>
        <p:spPr>
          <a:xfrm>
            <a:off x="3016250" y="5005161"/>
            <a:ext cx="6159500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PRINCIPAIS ASSOCIAÇÕES DE GEÓGRAFOS EM PORTUGAL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Associação de Professores de Geografia">
            <a:extLst>
              <a:ext uri="{FF2B5EF4-FFF2-40B4-BE49-F238E27FC236}">
                <a16:creationId xmlns:a16="http://schemas.microsoft.com/office/drawing/2014/main" id="{3ECE27FE-DC17-4DD8-A687-630435D64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653" y="2140134"/>
            <a:ext cx="2562694" cy="257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ongresso da Geografia Portuguesa | Associação Portuguesa de Geógrafos">
            <a:extLst>
              <a:ext uri="{FF2B5EF4-FFF2-40B4-BE49-F238E27FC236}">
                <a16:creationId xmlns:a16="http://schemas.microsoft.com/office/drawing/2014/main" id="{C32674CE-914C-4C93-907C-43D10E4E2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75" y="2269561"/>
            <a:ext cx="4145477" cy="251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D15A38-614E-4F5E-AE5D-8A2FFF05F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52" y="147259"/>
            <a:ext cx="760487" cy="76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585CE14-090C-4E14-A860-FA44C94645A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8" name="Picture 6" descr="AIG">
            <a:extLst>
              <a:ext uri="{FF2B5EF4-FFF2-40B4-BE49-F238E27FC236}">
                <a16:creationId xmlns:a16="http://schemas.microsoft.com/office/drawing/2014/main" id="{5656E5A1-8B01-47EF-BC77-4BDC46E7F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633" y="2175635"/>
            <a:ext cx="4839368" cy="272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51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A09133E-1DCF-4859-9D26-0193B3A11A3E}"/>
              </a:ext>
            </a:extLst>
          </p:cNvPr>
          <p:cNvSpPr txBox="1"/>
          <p:nvPr/>
        </p:nvSpPr>
        <p:spPr>
          <a:xfrm flipH="1">
            <a:off x="0" y="5672997"/>
            <a:ext cx="12192000" cy="1173463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eógrafa, professora, investigadora e autora científica.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Doutor </a:t>
            </a:r>
            <a:r>
              <a:rPr lang="pt-PT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Honoris Causa </a:t>
            </a: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pelas Universidades de Lisboa, Coimbra e Porto.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Distinguida com a Ordem Nacional do Mérito, de França (1981).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BBD6C0C-DD43-47D6-82B7-FC82B8E72B65}"/>
              </a:ext>
            </a:extLst>
          </p:cNvPr>
          <p:cNvSpPr txBox="1"/>
          <p:nvPr/>
        </p:nvSpPr>
        <p:spPr>
          <a:xfrm>
            <a:off x="3016250" y="5005161"/>
            <a:ext cx="6159500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SUZANNE DAVEAU (1925)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878EC6-D7FA-4F72-80D2-1914015A1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52" y="147259"/>
            <a:ext cx="760487" cy="76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A6A3492-687D-49F6-8A21-9BA363A448B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06" name="Picture 2">
            <a:extLst>
              <a:ext uri="{FF2B5EF4-FFF2-40B4-BE49-F238E27FC236}">
                <a16:creationId xmlns:a16="http://schemas.microsoft.com/office/drawing/2014/main" id="{F88A61DA-99A3-44D3-B99B-39A4767E7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783" y="147259"/>
            <a:ext cx="3056923" cy="45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612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A09133E-1DCF-4859-9D26-0193B3A11A3E}"/>
              </a:ext>
            </a:extLst>
          </p:cNvPr>
          <p:cNvSpPr txBox="1"/>
          <p:nvPr/>
        </p:nvSpPr>
        <p:spPr>
          <a:xfrm flipH="1">
            <a:off x="0" y="5672997"/>
            <a:ext cx="12192000" cy="1173463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Professora de Geografia.</a:t>
            </a:r>
            <a:endParaRPr lang="pt-PT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Piloto de automóveis, camiões e motorizadas de Todo-o</a:t>
            </a:r>
            <a:r>
              <a:rPr lang="pt-P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-T</a:t>
            </a: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erreno.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Autora de livros (Banda Desenhada, Fotografia e Juvenil).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BBD6C0C-DD43-47D6-82B7-FC82B8E72B65}"/>
              </a:ext>
            </a:extLst>
          </p:cNvPr>
          <p:cNvSpPr txBox="1"/>
          <p:nvPr/>
        </p:nvSpPr>
        <p:spPr>
          <a:xfrm>
            <a:off x="3016250" y="5005161"/>
            <a:ext cx="6159500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ELISABETE JACINTO (1964)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Elisabete Jacinto: &quot;Se há coisa que chateia os meus adversários é ficar à  frente deles, por ser mulher&quot; | Automobilismo | PÚBLICO">
            <a:extLst>
              <a:ext uri="{FF2B5EF4-FFF2-40B4-BE49-F238E27FC236}">
                <a16:creationId xmlns:a16="http://schemas.microsoft.com/office/drawing/2014/main" id="{E4AC2EB6-93EA-46BE-A152-7F54FAEC9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72" y="147259"/>
            <a:ext cx="6845256" cy="456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878EC6-D7FA-4F72-80D2-1914015A1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52" y="147259"/>
            <a:ext cx="760487" cy="76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A6A3492-687D-49F6-8A21-9BA363A448B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9206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A09133E-1DCF-4859-9D26-0193B3A11A3E}"/>
              </a:ext>
            </a:extLst>
          </p:cNvPr>
          <p:cNvSpPr txBox="1"/>
          <p:nvPr/>
        </p:nvSpPr>
        <p:spPr>
          <a:xfrm flipH="1">
            <a:off x="0" y="5672997"/>
            <a:ext cx="12192000" cy="1173463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Licenciado em Geografia.</a:t>
            </a:r>
            <a:endParaRPr lang="pt-PT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Caricaturista e autor de Banda Desenhada, publicando regularmente n’</a:t>
            </a:r>
            <a:r>
              <a:rPr lang="pt-PT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Bola</a:t>
            </a: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PT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Público</a:t>
            </a: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PT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Sábado</a:t>
            </a: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pt-PT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Jornal de Negócios</a:t>
            </a: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seu trabalho está reunido em 10 livros e foi adaptado para a Televisão.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BBD6C0C-DD43-47D6-82B7-FC82B8E72B65}"/>
              </a:ext>
            </a:extLst>
          </p:cNvPr>
          <p:cNvSpPr txBox="1"/>
          <p:nvPr/>
        </p:nvSpPr>
        <p:spPr>
          <a:xfrm>
            <a:off x="3016250" y="5005161"/>
            <a:ext cx="6159500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LUÍS AFONSO (1965)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Luís Afonso (Foto José Serrano/Diário do Alentejo)">
            <a:extLst>
              <a:ext uri="{FF2B5EF4-FFF2-40B4-BE49-F238E27FC236}">
                <a16:creationId xmlns:a16="http://schemas.microsoft.com/office/drawing/2014/main" id="{756DA639-7954-441D-8149-F45310517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840" y="147259"/>
            <a:ext cx="7614320" cy="456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597601-1DB9-4F14-9852-7E0465339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52" y="147259"/>
            <a:ext cx="760487" cy="76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4C7C164-5E2C-42C2-8FCB-8D88D065531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4476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A09133E-1DCF-4859-9D26-0193B3A11A3E}"/>
              </a:ext>
            </a:extLst>
          </p:cNvPr>
          <p:cNvSpPr txBox="1"/>
          <p:nvPr/>
        </p:nvSpPr>
        <p:spPr>
          <a:xfrm flipH="1">
            <a:off x="0" y="5672997"/>
            <a:ext cx="12192000" cy="1173463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Biogeógrafo, professor, investigador e autor científico.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Distinguido com vários prémios, nacionais e internacionais.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Considerado um dos cientistas mais citados do mundo.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BBD6C0C-DD43-47D6-82B7-FC82B8E72B65}"/>
              </a:ext>
            </a:extLst>
          </p:cNvPr>
          <p:cNvSpPr txBox="1"/>
          <p:nvPr/>
        </p:nvSpPr>
        <p:spPr>
          <a:xfrm>
            <a:off x="3016250" y="5005161"/>
            <a:ext cx="6159500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MIGUEL BASTOS ARAÚJO (1969)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Geógrafo Miguel Bastos Araújo vence Prémio Pessoa - Sociedade - Correio da  Manhã">
            <a:extLst>
              <a:ext uri="{FF2B5EF4-FFF2-40B4-BE49-F238E27FC236}">
                <a16:creationId xmlns:a16="http://schemas.microsoft.com/office/drawing/2014/main" id="{0B00E5EF-385D-4F19-8F2A-BE63C2757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220" y="147259"/>
            <a:ext cx="7947559" cy="456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8C4FA5-A412-4763-8BD3-E2263F6BE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52" y="147259"/>
            <a:ext cx="760487" cy="76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DAA711B-D4C5-49D5-B803-7243900FB4B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5506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A09133E-1DCF-4859-9D26-0193B3A11A3E}"/>
              </a:ext>
            </a:extLst>
          </p:cNvPr>
          <p:cNvSpPr txBox="1"/>
          <p:nvPr/>
        </p:nvSpPr>
        <p:spPr>
          <a:xfrm flipH="1">
            <a:off x="0" y="5672997"/>
            <a:ext cx="12192000" cy="1173463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Nasce na serra do Larouco (na Fonte da Pipa, a 1520 m).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Passa pelos concelhos de Montalegre, Terras de Bouro, Vieira do Minho, Amares,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Póvoa de Lanhoso, Vila Verde, Braga, Barcelos e Esposende.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BBD6C0C-DD43-47D6-82B7-FC82B8E72B65}"/>
              </a:ext>
            </a:extLst>
          </p:cNvPr>
          <p:cNvSpPr txBox="1"/>
          <p:nvPr/>
        </p:nvSpPr>
        <p:spPr>
          <a:xfrm>
            <a:off x="3016250" y="5005161"/>
            <a:ext cx="6159500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FOZ DO RIO </a:t>
            </a:r>
            <a:r>
              <a:rPr lang="pt-PT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CÁVADO</a:t>
            </a:r>
            <a:r>
              <a:rPr lang="pt-P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(ESPOSENDE, REGIÃO NORTE)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0DA3A32-52E0-4A1E-9E8B-BADA97D7C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284" y="147259"/>
            <a:ext cx="8109431" cy="456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B56828-56BA-411B-95CC-82D727F74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52" y="147259"/>
            <a:ext cx="760487" cy="76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4862439-A39F-4AFC-BF94-7D4AA3E5B33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6740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rtugal Escudo - Brasão De Armas Portugal (325x373), Png Download">
            <a:extLst>
              <a:ext uri="{FF2B5EF4-FFF2-40B4-BE49-F238E27FC236}">
                <a16:creationId xmlns:a16="http://schemas.microsoft.com/office/drawing/2014/main" id="{02CEAE13-82C6-453F-B368-96FE59821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233" y="799618"/>
            <a:ext cx="1968280" cy="225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ymbol vintage navigation device armillary sphere. Isolated icon from the coat of arms of Portugal on white background. Flat sign vector illustration">
            <a:extLst>
              <a:ext uri="{FF2B5EF4-FFF2-40B4-BE49-F238E27FC236}">
                <a16:creationId xmlns:a16="http://schemas.microsoft.com/office/drawing/2014/main" id="{81781032-F41F-4E0C-99B4-5B9553004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56402" cy="375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9DB1A0A-D7D7-4A5D-933D-402A5288D368}"/>
              </a:ext>
            </a:extLst>
          </p:cNvPr>
          <p:cNvSpPr txBox="1"/>
          <p:nvPr/>
        </p:nvSpPr>
        <p:spPr>
          <a:xfrm>
            <a:off x="231177" y="3567791"/>
            <a:ext cx="5539355" cy="31700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pt-PT" sz="4000" b="1" dirty="0"/>
              <a:t>GEOGRAFIA</a:t>
            </a:r>
          </a:p>
          <a:p>
            <a:pPr algn="l"/>
            <a:r>
              <a:rPr lang="pt-PT" sz="4000" b="1" dirty="0"/>
              <a:t>Descrição, estudo e interpretação de muitos fenómenos que ocorrem na superfície terrestre.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7A3AEA9-58D3-4EF3-B3C0-BED75CE4974C}"/>
              </a:ext>
            </a:extLst>
          </p:cNvPr>
          <p:cNvSpPr txBox="1"/>
          <p:nvPr/>
        </p:nvSpPr>
        <p:spPr>
          <a:xfrm>
            <a:off x="6908366" y="3565211"/>
            <a:ext cx="5128933" cy="31700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pt-PT" sz="4000" b="1" dirty="0"/>
              <a:t>PORTUGAL</a:t>
            </a:r>
          </a:p>
          <a:p>
            <a:pPr algn="l"/>
            <a:r>
              <a:rPr lang="pt-PT" sz="4000" b="1" dirty="0"/>
              <a:t>República democrática, localizada no sudoeste da Europa, fundada em 1143, como reino.</a:t>
            </a:r>
          </a:p>
        </p:txBody>
      </p:sp>
    </p:spTree>
    <p:extLst>
      <p:ext uri="{BB962C8B-B14F-4D97-AF65-F5344CB8AC3E}">
        <p14:creationId xmlns:p14="http://schemas.microsoft.com/office/powerpoint/2010/main" val="19071333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A09133E-1DCF-4859-9D26-0193B3A11A3E}"/>
              </a:ext>
            </a:extLst>
          </p:cNvPr>
          <p:cNvSpPr txBox="1"/>
          <p:nvPr/>
        </p:nvSpPr>
        <p:spPr>
          <a:xfrm flipH="1">
            <a:off x="0" y="5672997"/>
            <a:ext cx="12192000" cy="1173463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está agitado ou encrespado (Dicionário Priberam).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Conjunto das depressões entre as ondas do mar encapelado (Dicionário Priberam).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Fotografia de José Luís </a:t>
            </a:r>
            <a:r>
              <a:rPr lang="pt-PT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Brassard</a:t>
            </a:r>
            <a:r>
              <a:rPr lang="pt-P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(Olhares).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BBD6C0C-DD43-47D6-82B7-FC82B8E72B65}"/>
              </a:ext>
            </a:extLst>
          </p:cNvPr>
          <p:cNvSpPr txBox="1"/>
          <p:nvPr/>
        </p:nvSpPr>
        <p:spPr>
          <a:xfrm>
            <a:off x="3016250" y="5005161"/>
            <a:ext cx="6159500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TEMPORAL OU MAR </a:t>
            </a:r>
            <a:r>
              <a:rPr lang="pt-PT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CAVADO</a:t>
            </a:r>
            <a:endParaRPr lang="pt-PT" sz="18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C418C4-9680-4684-A388-C6437165B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52" y="147259"/>
            <a:ext cx="760487" cy="76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DE9CDF9-400C-46BC-A3A7-2BE76DD9F41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86" name="Picture 2" descr="Temporal-Mar Cavado ...... Foto de Jose Luis Brassard | Olhares -  Fotografia Online">
            <a:extLst>
              <a:ext uri="{FF2B5EF4-FFF2-40B4-BE49-F238E27FC236}">
                <a16:creationId xmlns:a16="http://schemas.microsoft.com/office/drawing/2014/main" id="{7AF9B4AD-BC80-425A-9826-2BF9DFFC9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0" y="147259"/>
            <a:ext cx="6111745" cy="457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553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A09133E-1DCF-4859-9D26-0193B3A11A3E}"/>
              </a:ext>
            </a:extLst>
          </p:cNvPr>
          <p:cNvSpPr txBox="1"/>
          <p:nvPr/>
        </p:nvSpPr>
        <p:spPr>
          <a:xfrm flipH="1">
            <a:off x="0" y="5672997"/>
            <a:ext cx="12192000" cy="1173463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Lugar q</a:t>
            </a: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ue se cavou ou que é fundo (Dicionário Priberam).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Pedreiras de mármore: extração de rochas ornamentais a céu aberto.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Poços profundos e perigosos; grandes escombreiras em redor.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BBD6C0C-DD43-47D6-82B7-FC82B8E72B65}"/>
              </a:ext>
            </a:extLst>
          </p:cNvPr>
          <p:cNvSpPr txBox="1"/>
          <p:nvPr/>
        </p:nvSpPr>
        <p:spPr>
          <a:xfrm>
            <a:off x="3016250" y="5005161"/>
            <a:ext cx="6159500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SUBSOLO </a:t>
            </a:r>
            <a:r>
              <a:rPr lang="pt-PT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CAVADO</a:t>
            </a:r>
            <a:r>
              <a:rPr lang="pt-P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(VILA VIÇOSA, REGIÃO DO ALENTEJO)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87D67A-ED3C-48E9-9879-95EA668AF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52" y="147259"/>
            <a:ext cx="760487" cy="76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87CB2C9-20B5-4B1B-B136-F1F087A56BA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10" name="Picture 2">
            <a:extLst>
              <a:ext uri="{FF2B5EF4-FFF2-40B4-BE49-F238E27FC236}">
                <a16:creationId xmlns:a16="http://schemas.microsoft.com/office/drawing/2014/main" id="{2DEF3543-679A-4448-A7BA-EC02AEA28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128" y="132278"/>
            <a:ext cx="8133743" cy="458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8615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87D67A-ED3C-48E9-9879-95EA668AF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52" y="147259"/>
            <a:ext cx="760487" cy="76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87CB2C9-20B5-4B1B-B136-F1F087A56BA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880BC420-E42E-43A4-963F-4EB7A097D4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8363935"/>
              </p:ext>
            </p:extLst>
          </p:nvPr>
        </p:nvGraphicFramePr>
        <p:xfrm>
          <a:off x="916138" y="-1"/>
          <a:ext cx="5442581" cy="7701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5667037" imgH="8019809" progId="AcroExch.Document.DC">
                  <p:embed/>
                </p:oleObj>
              </mc:Choice>
              <mc:Fallback>
                <p:oleObj name="Acrobat Document" r:id="rId4" imgW="5667037" imgH="8019809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6138" y="-1"/>
                        <a:ext cx="5442581" cy="77012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B25BCF6B-5B61-48AB-B948-3A6004057F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0445554"/>
              </p:ext>
            </p:extLst>
          </p:nvPr>
        </p:nvGraphicFramePr>
        <p:xfrm>
          <a:off x="6358719" y="-1272540"/>
          <a:ext cx="4917144" cy="69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6" imgW="5667037" imgH="8019809" progId="AcroExch.Document.DC">
                  <p:embed/>
                </p:oleObj>
              </mc:Choice>
              <mc:Fallback>
                <p:oleObj name="Acrobat Document" r:id="rId6" imgW="5667037" imgH="8019809" progId="AcroExch.Document.DC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880BC420-E42E-43A4-963F-4EB7A097D4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58719" y="-1272540"/>
                        <a:ext cx="4917144" cy="695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B0C15A3A-E7AD-4D04-B1E5-00E269DFC046}"/>
              </a:ext>
            </a:extLst>
          </p:cNvPr>
          <p:cNvSpPr txBox="1"/>
          <p:nvPr/>
        </p:nvSpPr>
        <p:spPr>
          <a:xfrm flipH="1">
            <a:off x="-3714" y="5680434"/>
            <a:ext cx="12192000" cy="1173463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verbos mais utilizados em Geografia A e frases para fazer correspondência.</a:t>
            </a:r>
            <a:endParaRPr lang="pt-PT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C2714A8-B3AE-44E4-881A-BF0DA8B965DA}"/>
              </a:ext>
            </a:extLst>
          </p:cNvPr>
          <p:cNvSpPr/>
          <p:nvPr/>
        </p:nvSpPr>
        <p:spPr>
          <a:xfrm>
            <a:off x="1424066" y="1048536"/>
            <a:ext cx="839449" cy="4616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4C597A24-0762-4A9E-A084-DD37E8636688}"/>
              </a:ext>
            </a:extLst>
          </p:cNvPr>
          <p:cNvSpPr/>
          <p:nvPr/>
        </p:nvSpPr>
        <p:spPr>
          <a:xfrm>
            <a:off x="6727421" y="-254833"/>
            <a:ext cx="839449" cy="53984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000" b="1" dirty="0">
              <a:solidFill>
                <a:schemeClr val="accent4">
                  <a:lumMod val="50000"/>
                </a:schemeClr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PT" sz="9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Justifique</a:t>
            </a:r>
          </a:p>
          <a:p>
            <a:pPr algn="ctr"/>
            <a:endParaRPr lang="pt-PT" sz="900" b="1" dirty="0">
              <a:solidFill>
                <a:schemeClr val="tx1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PT" sz="9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Equacione</a:t>
            </a:r>
          </a:p>
          <a:p>
            <a:pPr algn="ctr"/>
            <a:endParaRPr lang="pt-PT" sz="900" b="1" dirty="0">
              <a:solidFill>
                <a:schemeClr val="tx1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PT" sz="9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Comente</a:t>
            </a:r>
          </a:p>
          <a:p>
            <a:pPr algn="ctr"/>
            <a:endParaRPr lang="pt-PT" sz="900" b="1" dirty="0">
              <a:solidFill>
                <a:schemeClr val="tx1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PT" sz="9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Distinga</a:t>
            </a:r>
          </a:p>
          <a:p>
            <a:pPr algn="ctr"/>
            <a:endParaRPr lang="pt-PT" sz="900" b="1" dirty="0">
              <a:solidFill>
                <a:schemeClr val="tx1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PT" sz="9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Explique</a:t>
            </a:r>
            <a:endParaRPr lang="pt-PT" sz="900" b="1" dirty="0">
              <a:solidFill>
                <a:schemeClr val="tx1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pt-PT" sz="900" b="1" dirty="0">
              <a:solidFill>
                <a:schemeClr val="tx1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PT" sz="9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Complete</a:t>
            </a:r>
          </a:p>
          <a:p>
            <a:pPr algn="ctr"/>
            <a:endParaRPr lang="pt-PT" sz="900" b="1" dirty="0">
              <a:solidFill>
                <a:schemeClr val="tx1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PT" sz="9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Apresente/</a:t>
            </a:r>
          </a:p>
          <a:p>
            <a:pPr algn="ctr"/>
            <a:r>
              <a:rPr lang="pt-PT" sz="9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Enuncie</a:t>
            </a:r>
          </a:p>
          <a:p>
            <a:pPr algn="ctr"/>
            <a:endParaRPr lang="pt-PT" sz="900" b="1" dirty="0">
              <a:solidFill>
                <a:schemeClr val="tx1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PT" sz="9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Caracterize</a:t>
            </a:r>
            <a:endParaRPr lang="pt-PT" sz="900" b="1" dirty="0">
              <a:solidFill>
                <a:schemeClr val="tx1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pt-PT" sz="900" b="1" dirty="0">
              <a:solidFill>
                <a:schemeClr val="tx1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PT" sz="9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Descreva</a:t>
            </a:r>
          </a:p>
          <a:p>
            <a:pPr algn="ctr"/>
            <a:endParaRPr lang="pt-PT" sz="900" b="1" dirty="0">
              <a:solidFill>
                <a:schemeClr val="tx1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PT" sz="9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Selecione</a:t>
            </a:r>
          </a:p>
          <a:p>
            <a:pPr algn="ctr"/>
            <a:endParaRPr lang="pt-PT" sz="900" b="1" dirty="0">
              <a:solidFill>
                <a:schemeClr val="tx1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PT" sz="9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Calcule</a:t>
            </a:r>
          </a:p>
          <a:p>
            <a:pPr algn="ctr"/>
            <a:endParaRPr lang="pt-PT" sz="900" b="1" dirty="0">
              <a:solidFill>
                <a:schemeClr val="tx1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PT" sz="9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Defina</a:t>
            </a:r>
          </a:p>
          <a:p>
            <a:pPr algn="ctr"/>
            <a:endParaRPr lang="pt-PT" sz="900" b="1" dirty="0">
              <a:solidFill>
                <a:schemeClr val="tx1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PT" sz="9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Analise</a:t>
            </a:r>
          </a:p>
          <a:p>
            <a:pPr algn="ctr"/>
            <a:endParaRPr lang="pt-PT" sz="900" b="1" dirty="0">
              <a:solidFill>
                <a:schemeClr val="tx1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PT" sz="9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Determine</a:t>
            </a:r>
          </a:p>
          <a:p>
            <a:pPr algn="ctr"/>
            <a:endParaRPr lang="pt-PT" sz="900" b="1" dirty="0">
              <a:solidFill>
                <a:schemeClr val="tx1"/>
              </a:solidFill>
              <a:highlight>
                <a:srgbClr val="FFFF00"/>
              </a:highligh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PT" sz="9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Compare</a:t>
            </a:r>
          </a:p>
          <a:p>
            <a:pPr algn="ctr"/>
            <a:endParaRPr lang="pt-PT" sz="900" b="1" dirty="0">
              <a:solidFill>
                <a:schemeClr val="tx1"/>
              </a:solidFill>
              <a:highlight>
                <a:srgbClr val="FFFF00"/>
              </a:highligh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PT" sz="900" b="1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Times New Roman" panose="02020603050405020304" pitchFamily="18" charset="0"/>
              </a:rPr>
              <a:t>Localize</a:t>
            </a:r>
          </a:p>
          <a:p>
            <a:pPr algn="ctr"/>
            <a:endParaRPr lang="pt-PT" sz="900" b="1" dirty="0">
              <a:solidFill>
                <a:schemeClr val="tx1"/>
              </a:solidFill>
              <a:highlight>
                <a:srgbClr val="FFFF00"/>
              </a:highligh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PT" sz="900" b="1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Times New Roman" panose="02020603050405020304" pitchFamily="18" charset="0"/>
              </a:rPr>
              <a:t>Relacione</a:t>
            </a:r>
          </a:p>
          <a:p>
            <a:pPr algn="ctr"/>
            <a:endParaRPr lang="pt-PT" sz="900" b="1" dirty="0">
              <a:solidFill>
                <a:schemeClr val="tx1"/>
              </a:solidFill>
              <a:highlight>
                <a:srgbClr val="FFFF00"/>
              </a:highligh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PT" sz="900" b="1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Times New Roman" panose="02020603050405020304" pitchFamily="18" charset="0"/>
              </a:rPr>
              <a:t>[…]</a:t>
            </a:r>
            <a:endParaRPr lang="pt-PT" sz="900" dirty="0">
              <a:solidFill>
                <a:schemeClr val="tx1"/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238F49D8-2950-4F38-A60F-B731EC68EBC1}"/>
              </a:ext>
            </a:extLst>
          </p:cNvPr>
          <p:cNvSpPr/>
          <p:nvPr/>
        </p:nvSpPr>
        <p:spPr>
          <a:xfrm>
            <a:off x="7547570" y="3687580"/>
            <a:ext cx="949674" cy="1630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61CF67AA-9E4D-4FB4-A4CC-428373B0079E}"/>
              </a:ext>
            </a:extLst>
          </p:cNvPr>
          <p:cNvSpPr/>
          <p:nvPr/>
        </p:nvSpPr>
        <p:spPr>
          <a:xfrm>
            <a:off x="7565676" y="203146"/>
            <a:ext cx="217496" cy="1630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B55F6163-E1D5-4BDA-B858-D4EF3B7F4150}"/>
              </a:ext>
            </a:extLst>
          </p:cNvPr>
          <p:cNvSpPr/>
          <p:nvPr/>
        </p:nvSpPr>
        <p:spPr>
          <a:xfrm>
            <a:off x="2208402" y="1662347"/>
            <a:ext cx="378450" cy="1630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EA6322B1-07BF-47B5-A49F-EB489F40917D}"/>
              </a:ext>
            </a:extLst>
          </p:cNvPr>
          <p:cNvSpPr/>
          <p:nvPr/>
        </p:nvSpPr>
        <p:spPr>
          <a:xfrm>
            <a:off x="2277838" y="5501601"/>
            <a:ext cx="1000736" cy="1630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623023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87D67A-ED3C-48E9-9879-95EA668AF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52" y="147259"/>
            <a:ext cx="760487" cy="76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87CB2C9-20B5-4B1B-B136-F1F087A56BA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880BC420-E42E-43A4-963F-4EB7A097D4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6138" y="-1"/>
          <a:ext cx="5442581" cy="7701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5667037" imgH="8019809" progId="AcroExch.Document.DC">
                  <p:embed/>
                </p:oleObj>
              </mc:Choice>
              <mc:Fallback>
                <p:oleObj name="Acrobat Document" r:id="rId4" imgW="5667037" imgH="8019809" progId="AcroExch.Document.DC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880BC420-E42E-43A4-963F-4EB7A097D4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6138" y="-1"/>
                        <a:ext cx="5442581" cy="77012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B25BCF6B-5B61-48AB-B948-3A6004057F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58719" y="-1272540"/>
          <a:ext cx="4917144" cy="69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6" imgW="5667037" imgH="8019809" progId="AcroExch.Document.DC">
                  <p:embed/>
                </p:oleObj>
              </mc:Choice>
              <mc:Fallback>
                <p:oleObj name="Acrobat Document" r:id="rId6" imgW="5667037" imgH="8019809" progId="AcroExch.Document.DC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B25BCF6B-5B61-48AB-B948-3A6004057F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58719" y="-1272540"/>
                        <a:ext cx="4917144" cy="695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B0C15A3A-E7AD-4D04-B1E5-00E269DFC046}"/>
              </a:ext>
            </a:extLst>
          </p:cNvPr>
          <p:cNvSpPr txBox="1"/>
          <p:nvPr/>
        </p:nvSpPr>
        <p:spPr>
          <a:xfrm flipH="1">
            <a:off x="-3714" y="5680434"/>
            <a:ext cx="12192000" cy="1173463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verbos mais utilizados em Geografia A e as frases correspondentes</a:t>
            </a: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5848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A09133E-1DCF-4859-9D26-0193B3A11A3E}"/>
              </a:ext>
            </a:extLst>
          </p:cNvPr>
          <p:cNvSpPr txBox="1"/>
          <p:nvPr/>
        </p:nvSpPr>
        <p:spPr>
          <a:xfrm flipH="1">
            <a:off x="0" y="5672997"/>
            <a:ext cx="12192000" cy="1173463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https://dicionario.priberam.org/cavado</a:t>
            </a:r>
            <a:r>
              <a:rPr lang="pt-P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[Dicionário Priberam]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https://www.infopedia.pt/dicionarios/lingua-portuguesa/cavado</a:t>
            </a: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[Dicionário da </a:t>
            </a:r>
            <a:r>
              <a:rPr lang="pt-PT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Infopédia</a:t>
            </a: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https://dictionary.cambridge.org/pt/dicionario/ingles-portugues</a:t>
            </a: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[Dicionário da Universidade de Cambridge]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BBD6C0C-DD43-47D6-82B7-FC82B8E72B65}"/>
              </a:ext>
            </a:extLst>
          </p:cNvPr>
          <p:cNvSpPr txBox="1"/>
          <p:nvPr/>
        </p:nvSpPr>
        <p:spPr>
          <a:xfrm>
            <a:off x="3016250" y="5005161"/>
            <a:ext cx="6159500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TOCA A TRABALHAR!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87D67A-ED3C-48E9-9879-95EA668AF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52" y="147259"/>
            <a:ext cx="760487" cy="76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87CB2C9-20B5-4B1B-B136-F1F087A56BAA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58" name="Picture 2" descr="10+ Melhores Ideias de significados | dicionário online, dicionário, língua  portuguesa">
            <a:extLst>
              <a:ext uri="{FF2B5EF4-FFF2-40B4-BE49-F238E27FC236}">
                <a16:creationId xmlns:a16="http://schemas.microsoft.com/office/drawing/2014/main" id="{AC9338AD-D070-48E2-B094-67E6A1C8F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007" y="715565"/>
            <a:ext cx="2215601" cy="391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PC Portátil 11&quot; N3350 4GB/16GB Chrome OS ChromeBook G6 (RECONDICIONADO) -  HP | Castro Electrónica, Lda">
            <a:extLst>
              <a:ext uri="{FF2B5EF4-FFF2-40B4-BE49-F238E27FC236}">
                <a16:creationId xmlns:a16="http://schemas.microsoft.com/office/drawing/2014/main" id="{A80BAA1C-AD9B-4133-8BF3-827E7ED0E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687" y="313244"/>
            <a:ext cx="7130573" cy="469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4118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A09133E-1DCF-4859-9D26-0193B3A11A3E}"/>
              </a:ext>
            </a:extLst>
          </p:cNvPr>
          <p:cNvSpPr txBox="1"/>
          <p:nvPr/>
        </p:nvSpPr>
        <p:spPr>
          <a:xfrm flipH="1">
            <a:off x="0" y="5672997"/>
            <a:ext cx="12192000" cy="1173463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Vamos descobrir Portugal com a Geografia A!</a:t>
            </a:r>
            <a:endParaRPr lang="pt-PT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Vamos estar com atenção à Língua Portuguesa!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Vamos TODOS terminar o ano em beleza!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BBD6C0C-DD43-47D6-82B7-FC82B8E72B65}"/>
              </a:ext>
            </a:extLst>
          </p:cNvPr>
          <p:cNvSpPr txBox="1"/>
          <p:nvPr/>
        </p:nvSpPr>
        <p:spPr>
          <a:xfrm>
            <a:off x="3016250" y="5005161"/>
            <a:ext cx="6159500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OBRIGADO!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87D67A-ED3C-48E9-9879-95EA668AF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52" y="147259"/>
            <a:ext cx="760487" cy="76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87CB2C9-20B5-4B1B-B136-F1F087A56BA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34" name="Picture 2" descr="Time to explore (Calvin &amp; Hobbes) [1920x1200] : ComicWalls">
            <a:extLst>
              <a:ext uri="{FF2B5EF4-FFF2-40B4-BE49-F238E27FC236}">
                <a16:creationId xmlns:a16="http://schemas.microsoft.com/office/drawing/2014/main" id="{D4E10C5C-FE9F-4B32-8507-20384F9C3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975" y="0"/>
            <a:ext cx="7672049" cy="479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509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7D3B7931-6D85-405D-98DE-4E5F2783A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786" y="353786"/>
            <a:ext cx="6150428" cy="615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1">
            <a:extLst>
              <a:ext uri="{FF2B5EF4-FFF2-40B4-BE49-F238E27FC236}">
                <a16:creationId xmlns:a16="http://schemas.microsoft.com/office/drawing/2014/main" id="{71F82D4D-E910-45E7-A164-E317A9EA6BD0}"/>
              </a:ext>
            </a:extLst>
          </p:cNvPr>
          <p:cNvSpPr txBox="1"/>
          <p:nvPr/>
        </p:nvSpPr>
        <p:spPr>
          <a:xfrm>
            <a:off x="9535569" y="6027003"/>
            <a:ext cx="2656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1200" dirty="0"/>
              <a:t>GEOGRAFIA A – 10.</a:t>
            </a:r>
            <a:r>
              <a:rPr lang="pt-PT" sz="1200"/>
              <a:t>º E 11.º ANOS</a:t>
            </a:r>
            <a:endParaRPr lang="pt-PT" sz="1200" dirty="0"/>
          </a:p>
          <a:p>
            <a:pPr algn="l"/>
            <a:r>
              <a:rPr lang="pt-PT" sz="1200" dirty="0"/>
              <a:t>GEOGRAFIA E LÍNGUA PORTUGUESA</a:t>
            </a:r>
          </a:p>
          <a:p>
            <a:pPr algn="l"/>
            <a:r>
              <a:rPr lang="pt-PT" sz="1200" dirty="0"/>
              <a:t>Agrupamento de Escolas António Nobre</a:t>
            </a:r>
          </a:p>
          <a:p>
            <a:pPr algn="l"/>
            <a:r>
              <a:rPr lang="pt-PT" sz="1200" dirty="0"/>
              <a:t>© Miguel Coelho 2020</a:t>
            </a:r>
          </a:p>
        </p:txBody>
      </p:sp>
    </p:spTree>
    <p:extLst>
      <p:ext uri="{BB962C8B-B14F-4D97-AF65-F5344CB8AC3E}">
        <p14:creationId xmlns:p14="http://schemas.microsoft.com/office/powerpoint/2010/main" val="15551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rtugal Escudo - Brasão De Armas Portugal (325x373), Png Download">
            <a:extLst>
              <a:ext uri="{FF2B5EF4-FFF2-40B4-BE49-F238E27FC236}">
                <a16:creationId xmlns:a16="http://schemas.microsoft.com/office/drawing/2014/main" id="{02CEAE13-82C6-453F-B368-96FE59821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233" y="799618"/>
            <a:ext cx="1968280" cy="225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ymbol vintage navigation device armillary sphere. Isolated icon from the coat of arms of Portugal on white background. Flat sign vector illustration">
            <a:extLst>
              <a:ext uri="{FF2B5EF4-FFF2-40B4-BE49-F238E27FC236}">
                <a16:creationId xmlns:a16="http://schemas.microsoft.com/office/drawing/2014/main" id="{81781032-F41F-4E0C-99B4-5B9553004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673" y="0"/>
            <a:ext cx="3756402" cy="375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9DB1A0A-D7D7-4A5D-933D-402A5288D368}"/>
              </a:ext>
            </a:extLst>
          </p:cNvPr>
          <p:cNvSpPr txBox="1"/>
          <p:nvPr/>
        </p:nvSpPr>
        <p:spPr>
          <a:xfrm>
            <a:off x="231177" y="3567791"/>
            <a:ext cx="11960823" cy="31700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pt-PT" sz="4000" b="1" dirty="0"/>
              <a:t>A disciplina de GEOGRAFIA A é relativa a PORTUGAL, estudando os fenómenos físicos e humanos de todo o território nacional (continental e insular).</a:t>
            </a:r>
          </a:p>
          <a:p>
            <a:pPr algn="l"/>
            <a:r>
              <a:rPr lang="pt-PT" sz="4000" b="1" dirty="0"/>
              <a:t>Tem a duração de dois anos (10.º e 11.º anos) e há a opção de Exame Final Nacional (no final do 11.º ano).</a:t>
            </a:r>
          </a:p>
        </p:txBody>
      </p:sp>
    </p:spTree>
    <p:extLst>
      <p:ext uri="{BB962C8B-B14F-4D97-AF65-F5344CB8AC3E}">
        <p14:creationId xmlns:p14="http://schemas.microsoft.com/office/powerpoint/2010/main" val="3793430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rtugal Escudo - Brasão De Armas Portugal (325x373), Png Download">
            <a:extLst>
              <a:ext uri="{FF2B5EF4-FFF2-40B4-BE49-F238E27FC236}">
                <a16:creationId xmlns:a16="http://schemas.microsoft.com/office/drawing/2014/main" id="{02CEAE13-82C6-453F-B368-96FE59821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107" y="1384231"/>
            <a:ext cx="3614736" cy="41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ymbol vintage navigation device armillary sphere. Isolated icon from the coat of arms of Portugal on white background. Flat sign vector illustration">
            <a:extLst>
              <a:ext uri="{FF2B5EF4-FFF2-40B4-BE49-F238E27FC236}">
                <a16:creationId xmlns:a16="http://schemas.microsoft.com/office/drawing/2014/main" id="{81781032-F41F-4E0C-99B4-5B9553004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381000"/>
            <a:ext cx="762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9DB1A0A-D7D7-4A5D-933D-402A5288D368}"/>
              </a:ext>
            </a:extLst>
          </p:cNvPr>
          <p:cNvSpPr txBox="1"/>
          <p:nvPr/>
        </p:nvSpPr>
        <p:spPr>
          <a:xfrm>
            <a:off x="7114044" y="2933700"/>
            <a:ext cx="433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PT" sz="4000" b="1" dirty="0"/>
              <a:t>+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E38A8A9-AA64-4455-BA1F-7657425A664E}"/>
              </a:ext>
            </a:extLst>
          </p:cNvPr>
          <p:cNvSpPr txBox="1"/>
          <p:nvPr/>
        </p:nvSpPr>
        <p:spPr>
          <a:xfrm>
            <a:off x="5622172" y="6530599"/>
            <a:ext cx="192566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endParaRPr lang="pt-PT" sz="4000" b="1" dirty="0"/>
          </a:p>
        </p:txBody>
      </p:sp>
    </p:spTree>
    <p:extLst>
      <p:ext uri="{BB962C8B-B14F-4D97-AF65-F5344CB8AC3E}">
        <p14:creationId xmlns:p14="http://schemas.microsoft.com/office/powerpoint/2010/main" val="1022434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C72843E-4D4A-43B6-9C50-725E4B611EE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784" y="188303"/>
            <a:ext cx="6870432" cy="64813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2743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A09133E-1DCF-4859-9D26-0193B3A11A3E}"/>
              </a:ext>
            </a:extLst>
          </p:cNvPr>
          <p:cNvSpPr txBox="1"/>
          <p:nvPr/>
        </p:nvSpPr>
        <p:spPr>
          <a:xfrm flipH="1">
            <a:off x="0" y="5672997"/>
            <a:ext cx="12192000" cy="1173463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é </a:t>
            </a:r>
            <a:r>
              <a:rPr lang="pt-PT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 </a:t>
            </a:r>
            <a:r>
              <a:rPr lang="pt-PT" sz="1800" b="1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esferóide</a:t>
            </a: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(aproximadamente uma esfera).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é </a:t>
            </a:r>
            <a:r>
              <a:rPr lang="pt-PT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 </a:t>
            </a:r>
            <a:r>
              <a:rPr lang="pt-PT" b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elipsóide</a:t>
            </a:r>
            <a:r>
              <a:rPr lang="pt-P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(aproximadamente uma elipse).</a:t>
            </a:r>
            <a:endParaRPr lang="pt-PT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 </a:t>
            </a:r>
            <a:r>
              <a:rPr lang="pt-PT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pt-PT" sz="1800" b="1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geóide</a:t>
            </a: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(forma única na Natureza).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BBD6C0C-DD43-47D6-82B7-FC82B8E72B65}"/>
              </a:ext>
            </a:extLst>
          </p:cNvPr>
          <p:cNvSpPr txBox="1"/>
          <p:nvPr/>
        </p:nvSpPr>
        <p:spPr>
          <a:xfrm>
            <a:off x="2387547" y="5009939"/>
            <a:ext cx="7416904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REPRESENTAÇÃO DO </a:t>
            </a: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GEÓIDE EM 3D (ausência de acentuação na figura)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7E96588-7A13-4469-A93A-3F5938AB0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52" y="147259"/>
            <a:ext cx="760487" cy="76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89E615D-C87E-4152-B846-2DF858C3C67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Ciência Hoje | Nem plana, nem redonda: definir a forma exata da Terra é um  desafio">
            <a:extLst>
              <a:ext uri="{FF2B5EF4-FFF2-40B4-BE49-F238E27FC236}">
                <a16:creationId xmlns:a16="http://schemas.microsoft.com/office/drawing/2014/main" id="{FA5558CA-82DD-4A7F-87EF-402BEE304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81" y="907746"/>
            <a:ext cx="10785837" cy="410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68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A09133E-1DCF-4859-9D26-0193B3A11A3E}"/>
              </a:ext>
            </a:extLst>
          </p:cNvPr>
          <p:cNvSpPr txBox="1"/>
          <p:nvPr/>
        </p:nvSpPr>
        <p:spPr>
          <a:xfrm flipH="1">
            <a:off x="0" y="5672997"/>
            <a:ext cx="12192000" cy="1173463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Primeira representação cartográfica de Portugal Continental.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Portugal Continental surge “deitado para cima”, com vários elementos decorativos.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Há diferentes versões deste mapa (cores, editores e anos).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BBD6C0C-DD43-47D6-82B7-FC82B8E72B65}"/>
              </a:ext>
            </a:extLst>
          </p:cNvPr>
          <p:cNvSpPr txBox="1"/>
          <p:nvPr/>
        </p:nvSpPr>
        <p:spPr>
          <a:xfrm>
            <a:off x="3016250" y="5005161"/>
            <a:ext cx="6159500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MAPA DE PORTUGAL, DE FERNANDO ÁLVARO SECO </a:t>
            </a: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(1560)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227A4F-7926-4A2D-B7E2-0C1DB79E6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52" y="147259"/>
            <a:ext cx="760487" cy="76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975A871-42CA-4F89-8370-67C5E316942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6CC5EC79-3BFE-4F22-8922-3C6AE4302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232" y="99376"/>
            <a:ext cx="6767536" cy="461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8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A09133E-1DCF-4859-9D26-0193B3A11A3E}"/>
              </a:ext>
            </a:extLst>
          </p:cNvPr>
          <p:cNvSpPr txBox="1"/>
          <p:nvPr/>
        </p:nvSpPr>
        <p:spPr>
          <a:xfrm flipH="1">
            <a:off x="0" y="5672997"/>
            <a:ext cx="12192000" cy="1173463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epresentação das linhas  férreas, estradas de macadame e administrativa (distritos).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Portugal Continental surge “deitado para baixo”, sem elementos decorativos.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Surgem os elementos fundamentais de um mapa: título, orientação, legenda e escala.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BBD6C0C-DD43-47D6-82B7-FC82B8E72B65}"/>
              </a:ext>
            </a:extLst>
          </p:cNvPr>
          <p:cNvSpPr txBox="1"/>
          <p:nvPr/>
        </p:nvSpPr>
        <p:spPr>
          <a:xfrm>
            <a:off x="3016250" y="5005161"/>
            <a:ext cx="6159500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MAPA DE PORTUGAL (1864)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227A4F-7926-4A2D-B7E2-0C1DB79E6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52" y="147259"/>
            <a:ext cx="760487" cy="76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975A871-42CA-4F89-8370-67C5E316942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40" name="Picture 4">
            <a:extLst>
              <a:ext uri="{FF2B5EF4-FFF2-40B4-BE49-F238E27FC236}">
                <a16:creationId xmlns:a16="http://schemas.microsoft.com/office/drawing/2014/main" id="{1062A58F-4982-4A30-8C97-505859F41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168" y="180327"/>
            <a:ext cx="7669663" cy="453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996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A09133E-1DCF-4859-9D26-0193B3A11A3E}"/>
              </a:ext>
            </a:extLst>
          </p:cNvPr>
          <p:cNvSpPr txBox="1"/>
          <p:nvPr/>
        </p:nvSpPr>
        <p:spPr>
          <a:xfrm flipH="1">
            <a:off x="0" y="5672997"/>
            <a:ext cx="12192000" cy="1173463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Google </a:t>
            </a:r>
            <a:r>
              <a:rPr lang="pt-PT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Earth</a:t>
            </a:r>
            <a:r>
              <a:rPr lang="pt-P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(suporte digital)</a:t>
            </a: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Melhoria contínua desta ferramenta geográfica.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Auxiliar fundamental para os professores e os alunos de Geografia.</a:t>
            </a:r>
            <a:endParaRPr lang="pt-PT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BBD6C0C-DD43-47D6-82B7-FC82B8E72B65}"/>
              </a:ext>
            </a:extLst>
          </p:cNvPr>
          <p:cNvSpPr txBox="1"/>
          <p:nvPr/>
        </p:nvSpPr>
        <p:spPr>
          <a:xfrm>
            <a:off x="3016250" y="5005161"/>
            <a:ext cx="6159500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PORTUGAL “DE PERNAS PARA O AR” (2020)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164A19D-58BE-44E0-9945-A996B2051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907" y="147259"/>
            <a:ext cx="4106185" cy="456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8BE996-7504-4057-99C8-A515FB614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52" y="147259"/>
            <a:ext cx="760487" cy="76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89FF778-27E8-4597-ABA4-2F9F0CC4296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16327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10583</TotalTime>
  <Words>887</Words>
  <Application>Microsoft Office PowerPoint</Application>
  <PresentationFormat>Ecrã Panorâmico</PresentationFormat>
  <Paragraphs>130</Paragraphs>
  <Slides>26</Slides>
  <Notes>0</Notes>
  <HiddenSlides>0</HiddenSlides>
  <MMClips>0</MMClips>
  <ScaleCrop>false</ScaleCrop>
  <HeadingPairs>
    <vt:vector size="8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Tema do Office</vt:lpstr>
      <vt:lpstr>Acrobat Document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Miguel</dc:creator>
  <cp:lastModifiedBy>Miguel</cp:lastModifiedBy>
  <cp:revision>105</cp:revision>
  <dcterms:created xsi:type="dcterms:W3CDTF">2020-09-24T16:30:28Z</dcterms:created>
  <dcterms:modified xsi:type="dcterms:W3CDTF">2021-05-25T22:19:54Z</dcterms:modified>
</cp:coreProperties>
</file>