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16" r:id="rId3"/>
    <p:sldId id="313" r:id="rId4"/>
    <p:sldId id="314" r:id="rId5"/>
    <p:sldId id="306" r:id="rId6"/>
    <p:sldId id="311" r:id="rId7"/>
    <p:sldId id="307" r:id="rId8"/>
    <p:sldId id="308" r:id="rId9"/>
    <p:sldId id="309" r:id="rId10"/>
    <p:sldId id="310" r:id="rId11"/>
    <p:sldId id="312" r:id="rId12"/>
    <p:sldId id="279" r:id="rId13"/>
    <p:sldId id="301" r:id="rId14"/>
    <p:sldId id="273" r:id="rId15"/>
    <p:sldId id="292" r:id="rId16"/>
    <p:sldId id="293" r:id="rId17"/>
    <p:sldId id="302" r:id="rId18"/>
    <p:sldId id="300" r:id="rId19"/>
    <p:sldId id="303" r:id="rId20"/>
    <p:sldId id="295" r:id="rId21"/>
    <p:sldId id="296" r:id="rId22"/>
    <p:sldId id="297" r:id="rId23"/>
    <p:sldId id="304" r:id="rId24"/>
    <p:sldId id="294" r:id="rId25"/>
    <p:sldId id="298" r:id="rId26"/>
    <p:sldId id="299" r:id="rId27"/>
    <p:sldId id="283" r:id="rId28"/>
    <p:sldId id="315" r:id="rId29"/>
    <p:sldId id="287" r:id="rId30"/>
    <p:sldId id="286" r:id="rId31"/>
    <p:sldId id="284" r:id="rId3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9E8F2-7140-4B2B-B96A-3541D1629434}"/>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FD9853D-0A6F-4FE7-9CF2-29931BC05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7BEB7AE4-9718-4D28-BACA-024EDE664FA9}"/>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DF6EB232-F9F8-41CD-8074-B95E5E40328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8C011D3-A4F1-4DD9-B806-B90958205405}"/>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42379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346DC-F862-4574-A503-DA36C767CD33}"/>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0C177590-E6DF-40BD-A754-D1195555590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C677EB6-F1A3-4976-BEA8-23AA77E8B85A}"/>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A58606B6-B004-4714-992B-8E2A02A7DEF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DEF3933-9D1B-41F7-B09E-657F4A2F79A6}"/>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8524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95C94E-3D5A-42EB-ADBD-DC9100DBFFA2}"/>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0739B056-0A97-4AA7-A62C-DE4D80619C07}"/>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37639AF-89C0-48C4-AF24-456220419FFE}"/>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C0DC2132-AEE6-4E54-81A4-A228C9BEDC8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7BB2655-8ADE-40B3-A10B-7A8F3FAB4AFC}"/>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53371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195F7-1283-41B7-81B0-9EBAEDDB018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96C460A-C24A-41D4-A02E-EF3D5DC57BE0}"/>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1FAC251-6E71-452F-A6FB-5F4D953CD7D9}"/>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E1D28216-B483-46BD-B2FA-7CC15C35FA2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9E6F10E-2545-4FCB-8E54-4C9D35889D7B}"/>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247437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EAD3A-884A-42D3-83F8-82FBB61086F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C6E784C-2C55-409F-81B1-756784A83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848A887-7AFC-47F9-BA20-693649CAD6F4}"/>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93F68389-3E63-4E9B-B87F-951F6BF6179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4EA34CC-2ED2-4DF8-8904-E1C4EE7975FF}"/>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77159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C8982-7C63-4CDA-9225-9DFBEFA01B3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88DB267-D520-4726-A74B-ACD51FB67BA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C28E8D38-9C11-42C9-9CE4-3A981A3A3128}"/>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8B2EC70B-14DF-45BA-90F6-7D5BDBEAB92F}"/>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41C04A48-1114-4268-B745-3A5F72931B4A}"/>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55A1863-7A60-4298-84FF-EC3ADD13CB37}"/>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34842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5108C-B94C-4E3F-9C13-F65E0C361BC9}"/>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EEBFFD6-728D-41DE-866C-1B8EF2D7A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C8E76D68-9E7C-4921-A72C-E2B6F0F2B0A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4F466BAD-F7C2-4011-8D4B-11CBC843E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D37EF06E-82E2-46EC-B708-2F72C6056C72}"/>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C294CCA3-395C-4F11-9A4B-DDA64CE73336}"/>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8" name="Marcador de Posição do Rodapé 7">
            <a:extLst>
              <a:ext uri="{FF2B5EF4-FFF2-40B4-BE49-F238E27FC236}">
                <a16:creationId xmlns:a16="http://schemas.microsoft.com/office/drawing/2014/main" id="{5A4A0502-6FFF-4A31-8FAC-7F5C4223E975}"/>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A20A4AFC-84EE-4924-9A5D-2AA1D336BF91}"/>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55558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76D37-F88B-458D-88F1-A1DD3FC8A402}"/>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D69130D2-8CD7-46D0-86A8-94B76291780C}"/>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4" name="Marcador de Posição do Rodapé 3">
            <a:extLst>
              <a:ext uri="{FF2B5EF4-FFF2-40B4-BE49-F238E27FC236}">
                <a16:creationId xmlns:a16="http://schemas.microsoft.com/office/drawing/2014/main" id="{58E28DA3-6598-453A-8E91-65314A869E7D}"/>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7B883AA1-E741-451C-80FE-5CF1CAFA3985}"/>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98640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A5B2418F-A373-4C35-BBC3-6DDCEF624545}"/>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3" name="Marcador de Posição do Rodapé 2">
            <a:extLst>
              <a:ext uri="{FF2B5EF4-FFF2-40B4-BE49-F238E27FC236}">
                <a16:creationId xmlns:a16="http://schemas.microsoft.com/office/drawing/2014/main" id="{80018CFA-4750-41F0-B656-D00836F80E2D}"/>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1182E4CF-B1C5-45A7-B200-6C0AC436CF0E}"/>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01273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81A32-24B0-45B6-958B-2292DE0BC84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0DD381D-B675-4348-97B7-1E931BA2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1A6F9523-7B85-4675-85A5-5FCF865E7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F10F18F-3645-4D97-94CA-9F102CA86757}"/>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BF9AB712-697C-45DB-B3F0-67D8D6A0959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2AB8464-DDDE-4C83-BBBC-2A3E1A696F01}"/>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2669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AD4F6-84E6-4CB7-93C1-A7070B4F3D9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C680B55-CA71-4D6F-A398-1D041B4EC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0096042E-152C-41DE-B5CC-AC60901DB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119F73D-A90E-447A-A8D3-ECED01D3C35C}"/>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80B30ED2-5379-4B31-83F7-ACB15DD4B62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3887F11-A42E-43AB-A587-09C0169C3816}"/>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68693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EF7671CE-F253-4F4B-9919-F25F8EC0D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5D96C7D-1804-414D-8FE3-BABD896CC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B192ACA-E985-45E9-8E5B-339CCBBC0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129D5156-5B57-44C5-92FC-44160C46A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455AF9F5-7128-4D04-B90B-FDA59C7B7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2929-D0EE-41A2-87D2-FC23C7B7C8A5}" type="slidenum">
              <a:rPr lang="pt-PT" smtClean="0"/>
              <a:t>‹nº›</a:t>
            </a:fld>
            <a:endParaRPr lang="pt-PT"/>
          </a:p>
        </p:txBody>
      </p:sp>
    </p:spTree>
    <p:extLst>
      <p:ext uri="{BB962C8B-B14F-4D97-AF65-F5344CB8AC3E}">
        <p14:creationId xmlns:p14="http://schemas.microsoft.com/office/powerpoint/2010/main" val="136531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ordata.pt/"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hyperlink" Target="https://www.dge.mec.pt/.pt"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ge.mec.pt/.p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ordata.pt/" TargetMode="External"/><Relationship Id="rId7" Type="http://schemas.openxmlformats.org/officeDocument/2006/relationships/image" Target="../media/image33.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jpeg"/><Relationship Id="rId4" Type="http://schemas.openxmlformats.org/officeDocument/2006/relationships/hyperlink" Target="https://ec.europa.eu/eurosta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a:extLst>
              <a:ext uri="{FF2B5EF4-FFF2-40B4-BE49-F238E27FC236}">
                <a16:creationId xmlns:a16="http://schemas.microsoft.com/office/drawing/2014/main" id="{69F148AD-4F05-4E4E-B7E5-D5693849BE79}"/>
              </a:ext>
            </a:extLst>
          </p:cNvPr>
          <p:cNvSpPr/>
          <p:nvPr/>
        </p:nvSpPr>
        <p:spPr>
          <a:xfrm rot="12241173" flipH="1">
            <a:off x="4186709" y="1812983"/>
            <a:ext cx="354968" cy="13683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8" name="Picture 4" descr="user uploaded image">
            <a:extLst>
              <a:ext uri="{FF2B5EF4-FFF2-40B4-BE49-F238E27FC236}">
                <a16:creationId xmlns:a16="http://schemas.microsoft.com/office/drawing/2014/main" id="{7F308F8D-5267-4565-8D8A-DFEC29A273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472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C2914CB7-8597-48C9-A18D-47DD6219591F}"/>
              </a:ext>
            </a:extLst>
          </p:cNvPr>
          <p:cNvSpPr txBox="1"/>
          <p:nvPr/>
        </p:nvSpPr>
        <p:spPr>
          <a:xfrm>
            <a:off x="7339705" y="291876"/>
            <a:ext cx="3183515" cy="1508105"/>
          </a:xfrm>
          <a:prstGeom prst="rect">
            <a:avLst/>
          </a:prstGeom>
          <a:solidFill>
            <a:schemeClr val="bg1"/>
          </a:solidFill>
        </p:spPr>
        <p:txBody>
          <a:bodyPr wrap="square" rtlCol="0">
            <a:spAutoFit/>
          </a:bodyPr>
          <a:lstStyle/>
          <a:p>
            <a:pPr algn="ctr"/>
            <a:endParaRPr lang="pt-PT" sz="800" b="1" dirty="0"/>
          </a:p>
          <a:p>
            <a:pPr algn="ctr"/>
            <a:r>
              <a:rPr lang="pt-PT" sz="2000" b="1" dirty="0"/>
              <a:t>NATALIDAAAAAAAAADE?</a:t>
            </a:r>
          </a:p>
          <a:p>
            <a:pPr algn="ctr"/>
            <a:endParaRPr lang="pt-PT" sz="800" b="1" dirty="0">
              <a:solidFill>
                <a:srgbClr val="FFC000"/>
              </a:solidFill>
            </a:endParaRPr>
          </a:p>
          <a:p>
            <a:pPr algn="ctr"/>
            <a:r>
              <a:rPr lang="pt-PT" sz="2000" b="1" dirty="0"/>
              <a:t>COMO É QUE É ISSOOO?</a:t>
            </a:r>
          </a:p>
          <a:p>
            <a:pPr algn="ctr"/>
            <a:endParaRPr lang="pt-PT" sz="800" b="1" dirty="0"/>
          </a:p>
          <a:p>
            <a:pPr algn="ctr"/>
            <a:r>
              <a:rPr lang="pt-PT" sz="2000" b="1" dirty="0"/>
              <a:t>PARA QUE É QUE SERVE?</a:t>
            </a:r>
          </a:p>
          <a:p>
            <a:pPr algn="ctr"/>
            <a:endParaRPr lang="pt-PT" sz="800" b="1" dirty="0"/>
          </a:p>
        </p:txBody>
      </p:sp>
      <p:sp>
        <p:nvSpPr>
          <p:cNvPr id="8" name="Triângulo isósceles 7">
            <a:extLst>
              <a:ext uri="{FF2B5EF4-FFF2-40B4-BE49-F238E27FC236}">
                <a16:creationId xmlns:a16="http://schemas.microsoft.com/office/drawing/2014/main" id="{25CE8756-D169-4613-93C3-6E2FFD1F9DA1}"/>
              </a:ext>
            </a:extLst>
          </p:cNvPr>
          <p:cNvSpPr/>
          <p:nvPr/>
        </p:nvSpPr>
        <p:spPr>
          <a:xfrm rot="12241173" flipH="1">
            <a:off x="8816255" y="1606788"/>
            <a:ext cx="384460" cy="1541886"/>
          </a:xfrm>
          <a:prstGeom prst="triangle">
            <a:avLst>
              <a:gd name="adj" fmla="val 436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19071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4 </a:t>
            </a:r>
            <a:r>
              <a:rPr lang="pt-PT" b="1" dirty="0"/>
              <a:t>Destaque INE – 10-02-2020 (Informação à Comunicação Social – IV).</a:t>
            </a:r>
          </a:p>
          <a:p>
            <a:pPr algn="ctr"/>
            <a:r>
              <a:rPr lang="pt-PT" dirty="0"/>
              <a:t>Fonte: </a:t>
            </a:r>
            <a:r>
              <a:rPr lang="pt-PT" dirty="0">
                <a:hlinkClick r:id="rId2">
                  <a:extLst>
                    <a:ext uri="{A12FA001-AC4F-418D-AE19-62706E023703}">
                      <ahyp:hlinkClr xmlns:ahyp="http://schemas.microsoft.com/office/drawing/2018/hyperlinkcolor" val="tx"/>
                    </a:ext>
                  </a:extLst>
                </a:hlinkClick>
              </a:rPr>
              <a:t>https://www.ine.pt</a:t>
            </a:r>
            <a:r>
              <a:rPr lang="pt-PT" dirty="0"/>
              <a:t> (acedido em 05-11-2020).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11">
            <a:extLst>
              <a:ext uri="{FF2B5EF4-FFF2-40B4-BE49-F238E27FC236}">
                <a16:creationId xmlns:a16="http://schemas.microsoft.com/office/drawing/2014/main" id="{7D924EEB-7561-4788-A1AD-2D0BFE84F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131" y="38096"/>
            <a:ext cx="9945738" cy="5633223"/>
          </a:xfrm>
          <a:prstGeom prst="rect">
            <a:avLst/>
          </a:prstGeom>
        </p:spPr>
      </p:pic>
      <p:sp>
        <p:nvSpPr>
          <p:cNvPr id="9" name="Oval 8">
            <a:extLst>
              <a:ext uri="{FF2B5EF4-FFF2-40B4-BE49-F238E27FC236}">
                <a16:creationId xmlns:a16="http://schemas.microsoft.com/office/drawing/2014/main" id="{ADC54FE7-F952-4567-A0D5-07BE3DDE332C}"/>
              </a:ext>
            </a:extLst>
          </p:cNvPr>
          <p:cNvSpPr/>
          <p:nvPr/>
        </p:nvSpPr>
        <p:spPr>
          <a:xfrm>
            <a:off x="1577009" y="1815547"/>
            <a:ext cx="1364973" cy="39756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71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5 </a:t>
            </a:r>
            <a:r>
              <a:rPr lang="pt-PT" b="1" dirty="0"/>
              <a:t>Destaque INE – 10-02-2020 (Informação à Comunicação Social – V).</a:t>
            </a:r>
          </a:p>
          <a:p>
            <a:pPr algn="ctr"/>
            <a:r>
              <a:rPr lang="pt-PT" dirty="0"/>
              <a:t>Fonte: </a:t>
            </a:r>
            <a:r>
              <a:rPr lang="pt-PT" dirty="0">
                <a:hlinkClick r:id="rId2">
                  <a:extLst>
                    <a:ext uri="{A12FA001-AC4F-418D-AE19-62706E023703}">
                      <ahyp:hlinkClr xmlns:ahyp="http://schemas.microsoft.com/office/drawing/2018/hyperlinkcolor" val="tx"/>
                    </a:ext>
                  </a:extLst>
                </a:hlinkClick>
              </a:rPr>
              <a:t>https://www.ine.pt</a:t>
            </a:r>
            <a:r>
              <a:rPr lang="pt-PT" dirty="0"/>
              <a:t> (acedido em 05-11-2020).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a:extLst>
              <a:ext uri="{FF2B5EF4-FFF2-40B4-BE49-F238E27FC236}">
                <a16:creationId xmlns:a16="http://schemas.microsoft.com/office/drawing/2014/main" id="{A781D56E-900E-4BC8-8744-9E194C043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80" y="1038095"/>
            <a:ext cx="11635840" cy="4631336"/>
          </a:xfrm>
          <a:prstGeom prst="rect">
            <a:avLst/>
          </a:prstGeom>
        </p:spPr>
      </p:pic>
      <p:sp>
        <p:nvSpPr>
          <p:cNvPr id="9" name="Oval 8">
            <a:extLst>
              <a:ext uri="{FF2B5EF4-FFF2-40B4-BE49-F238E27FC236}">
                <a16:creationId xmlns:a16="http://schemas.microsoft.com/office/drawing/2014/main" id="{BF21DD41-EAC7-4621-97D4-B5692357B5A3}"/>
              </a:ext>
            </a:extLst>
          </p:cNvPr>
          <p:cNvSpPr/>
          <p:nvPr/>
        </p:nvSpPr>
        <p:spPr>
          <a:xfrm>
            <a:off x="755375" y="1338467"/>
            <a:ext cx="1364973" cy="39756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924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E57C43-07D3-450F-B3D5-421A7B115FB8}"/>
              </a:ext>
            </a:extLst>
          </p:cNvPr>
          <p:cNvSpPr txBox="1"/>
          <p:nvPr/>
        </p:nvSpPr>
        <p:spPr>
          <a:xfrm>
            <a:off x="2593973" y="4099"/>
            <a:ext cx="6986099" cy="923330"/>
          </a:xfrm>
          <a:prstGeom prst="rect">
            <a:avLst/>
          </a:prstGeom>
          <a:solidFill>
            <a:schemeClr val="bg1"/>
          </a:solidFill>
          <a:ln>
            <a:solidFill>
              <a:schemeClr val="bg1"/>
            </a:solidFill>
          </a:ln>
        </p:spPr>
        <p:txBody>
          <a:bodyPr wrap="square" rtlCol="0">
            <a:spAutoFit/>
          </a:bodyPr>
          <a:lstStyle/>
          <a:p>
            <a:pPr algn="l"/>
            <a:endParaRPr lang="pt-PT" dirty="0">
              <a:solidFill>
                <a:schemeClr val="bg1"/>
              </a:solidFill>
            </a:endParaRPr>
          </a:p>
          <a:p>
            <a:pPr algn="l"/>
            <a:endParaRPr lang="pt-PT" dirty="0">
              <a:solidFill>
                <a:schemeClr val="bg1"/>
              </a:solidFill>
            </a:endParaRPr>
          </a:p>
          <a:p>
            <a:pPr algn="l"/>
            <a:endParaRPr lang="pt-PT" dirty="0">
              <a:solidFill>
                <a:schemeClr val="bg1"/>
              </a:solidFill>
            </a:endParaRPr>
          </a:p>
        </p:txBody>
      </p:sp>
      <p:pic>
        <p:nvPicPr>
          <p:cNvPr id="7" name="Imagem 6">
            <a:extLst>
              <a:ext uri="{FF2B5EF4-FFF2-40B4-BE49-F238E27FC236}">
                <a16:creationId xmlns:a16="http://schemas.microsoft.com/office/drawing/2014/main" id="{CE2746DD-F213-4AB0-BC47-DFDB72CC8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8" y="-5397"/>
            <a:ext cx="12192000" cy="6547059"/>
          </a:xfrm>
          <a:prstGeom prst="rect">
            <a:avLst/>
          </a:prstGeom>
        </p:spPr>
      </p:pic>
      <p:sp>
        <p:nvSpPr>
          <p:cNvPr id="10" name="Seta: Para a Direita 9">
            <a:extLst>
              <a:ext uri="{FF2B5EF4-FFF2-40B4-BE49-F238E27FC236}">
                <a16:creationId xmlns:a16="http://schemas.microsoft.com/office/drawing/2014/main" id="{F53E65EC-03C0-4736-BEDB-C873AEA8B102}"/>
              </a:ext>
            </a:extLst>
          </p:cNvPr>
          <p:cNvSpPr/>
          <p:nvPr/>
        </p:nvSpPr>
        <p:spPr>
          <a:xfrm>
            <a:off x="1003300" y="1592177"/>
            <a:ext cx="887180" cy="719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0000"/>
              </a:solidFill>
            </a:endParaRPr>
          </a:p>
        </p:txBody>
      </p:sp>
      <p:sp>
        <p:nvSpPr>
          <p:cNvPr id="5" name="Oval 4">
            <a:extLst>
              <a:ext uri="{FF2B5EF4-FFF2-40B4-BE49-F238E27FC236}">
                <a16:creationId xmlns:a16="http://schemas.microsoft.com/office/drawing/2014/main" id="{8288EBF2-B529-4350-BD12-9A42C27B6637}"/>
              </a:ext>
            </a:extLst>
          </p:cNvPr>
          <p:cNvSpPr/>
          <p:nvPr/>
        </p:nvSpPr>
        <p:spPr>
          <a:xfrm>
            <a:off x="6258047" y="1607234"/>
            <a:ext cx="3734094" cy="7192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644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80762"/>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6 </a:t>
            </a:r>
            <a:r>
              <a:rPr lang="pt-PT" b="1" dirty="0"/>
              <a:t>Evolução da Taxa Bruta de Natalidade em Portugal, entre 1960-2019.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6C380B24-9325-474A-A47A-65F23889D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91" y="896023"/>
            <a:ext cx="10942958" cy="4796462"/>
          </a:xfrm>
          <a:prstGeom prst="rect">
            <a:avLst/>
          </a:prstGeom>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26885"/>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5463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endParaRPr lang="pt-PT" b="1" dirty="0">
              <a:solidFill>
                <a:srgbClr val="FF0000"/>
              </a:solidFill>
            </a:endParaRPr>
          </a:p>
          <a:p>
            <a:pPr algn="ctr"/>
            <a:r>
              <a:rPr lang="pt-PT" b="1" dirty="0">
                <a:solidFill>
                  <a:srgbClr val="FF0000"/>
                </a:solidFill>
              </a:rPr>
              <a:t>FIG. 7 </a:t>
            </a:r>
            <a:r>
              <a:rPr lang="pt-PT" b="1" dirty="0"/>
              <a:t>Distribuição da Taxa Bruta de Natalidade em Portugal, por NUTS 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25C48A4B-5DBD-4CF1-89C2-25D3C3E01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812" y="-547696"/>
            <a:ext cx="8716591" cy="6220693"/>
          </a:xfrm>
          <a:prstGeom prst="rect">
            <a:avLst/>
          </a:prstGeom>
        </p:spPr>
      </p:pic>
      <p:sp>
        <p:nvSpPr>
          <p:cNvPr id="14" name="Retângulo 13">
            <a:extLst>
              <a:ext uri="{FF2B5EF4-FFF2-40B4-BE49-F238E27FC236}">
                <a16:creationId xmlns:a16="http://schemas.microsoft.com/office/drawing/2014/main" id="{DE3C770F-ECEA-43D3-A15C-60D1BA8F5F87}"/>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a:extLst>
              <a:ext uri="{FF2B5EF4-FFF2-40B4-BE49-F238E27FC236}">
                <a16:creationId xmlns:a16="http://schemas.microsoft.com/office/drawing/2014/main" id="{DF79B843-2204-4B29-B01F-7A1A960A7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4168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8 </a:t>
            </a:r>
            <a:r>
              <a:rPr lang="pt-PT" b="1" dirty="0"/>
              <a:t>Distribuição da Taxa Bruta de Natalidade em Portugal, por NUTS III,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48276E54-82E5-4351-902E-EE61F566C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599" y="-547696"/>
            <a:ext cx="8792802" cy="6220693"/>
          </a:xfrm>
          <a:prstGeom prst="rect">
            <a:avLst/>
          </a:prstGeom>
        </p:spPr>
      </p:pic>
      <p:sp>
        <p:nvSpPr>
          <p:cNvPr id="7" name="Retângulo 6">
            <a:extLst>
              <a:ext uri="{FF2B5EF4-FFF2-40B4-BE49-F238E27FC236}">
                <a16:creationId xmlns:a16="http://schemas.microsoft.com/office/drawing/2014/main" id="{972CB011-AD6F-481D-8769-4F441D6A633D}"/>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a:extLst>
              <a:ext uri="{FF2B5EF4-FFF2-40B4-BE49-F238E27FC236}">
                <a16:creationId xmlns:a16="http://schemas.microsoft.com/office/drawing/2014/main" id="{2BB1ED15-622B-4D53-8697-F005BF775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346145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9 </a:t>
            </a:r>
            <a:r>
              <a:rPr lang="pt-PT" b="1" dirty="0"/>
              <a:t>Distribuição da Taxa Bruta de Natalidade em Portugal, por concelho,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C05C8AFA-7FD7-4BFF-A850-BED86F130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949" y="-547696"/>
            <a:ext cx="8735644" cy="6220693"/>
          </a:xfrm>
          <a:prstGeom prst="rect">
            <a:avLst/>
          </a:prstGeom>
        </p:spPr>
      </p:pic>
      <p:sp>
        <p:nvSpPr>
          <p:cNvPr id="11" name="Retângulo 10">
            <a:extLst>
              <a:ext uri="{FF2B5EF4-FFF2-40B4-BE49-F238E27FC236}">
                <a16:creationId xmlns:a16="http://schemas.microsoft.com/office/drawing/2014/main" id="{0A9A403C-6A26-4951-A332-5769AD32C7DA}"/>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a:extLst>
              <a:ext uri="{FF2B5EF4-FFF2-40B4-BE49-F238E27FC236}">
                <a16:creationId xmlns:a16="http://schemas.microsoft.com/office/drawing/2014/main" id="{C2026690-C8C6-454A-AC81-D805A1D4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399022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10 </a:t>
            </a:r>
            <a:r>
              <a:rPr lang="pt-PT" b="1" dirty="0"/>
              <a:t>Evolução da Esperança Média de Vida em Portugal, entre 1960-2018.</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72D5390D-AC9F-4F61-AA92-57E85497D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58" y="880979"/>
            <a:ext cx="10995738" cy="4794718"/>
          </a:xfrm>
          <a:prstGeom prst="rect">
            <a:avLst/>
          </a:prstGeom>
        </p:spPr>
      </p:pic>
      <p:sp>
        <p:nvSpPr>
          <p:cNvPr id="8" name="Retângulo 7">
            <a:extLst>
              <a:ext uri="{FF2B5EF4-FFF2-40B4-BE49-F238E27FC236}">
                <a16:creationId xmlns:a16="http://schemas.microsoft.com/office/drawing/2014/main" id="{785F7224-1156-444C-9946-A0F92D5B7B34}"/>
              </a:ext>
            </a:extLst>
          </p:cNvPr>
          <p:cNvSpPr/>
          <p:nvPr/>
        </p:nvSpPr>
        <p:spPr>
          <a:xfrm>
            <a:off x="9389324" y="890547"/>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19246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11 </a:t>
            </a:r>
            <a:r>
              <a:rPr lang="pt-PT" b="1" dirty="0"/>
              <a:t>Esperança Média de Vida em Portugal, por NUTS II, em 2018.</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E54A9318-DEFF-49EC-8E9B-D8A1646AE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704" y="-547696"/>
            <a:ext cx="8716591" cy="6220693"/>
          </a:xfrm>
          <a:prstGeom prst="rect">
            <a:avLst/>
          </a:prstGeom>
        </p:spPr>
      </p:pic>
      <p:sp>
        <p:nvSpPr>
          <p:cNvPr id="7" name="Retângulo 6">
            <a:extLst>
              <a:ext uri="{FF2B5EF4-FFF2-40B4-BE49-F238E27FC236}">
                <a16:creationId xmlns:a16="http://schemas.microsoft.com/office/drawing/2014/main" id="{9EA0DD02-F4E4-40C1-8702-4EB2117F3EBF}"/>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366A4648-1093-4EA8-80B4-87BDF6EEF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43609"/>
            <a:ext cx="2571750" cy="3390900"/>
          </a:xfrm>
          <a:prstGeom prst="rect">
            <a:avLst/>
          </a:prstGeom>
        </p:spPr>
      </p:pic>
    </p:spTree>
    <p:extLst>
      <p:ext uri="{BB962C8B-B14F-4D97-AF65-F5344CB8AC3E}">
        <p14:creationId xmlns:p14="http://schemas.microsoft.com/office/powerpoint/2010/main" val="219520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12 </a:t>
            </a:r>
            <a:r>
              <a:rPr lang="pt-PT" b="1" dirty="0"/>
              <a:t>Evolução da Taxa Bruta de Mortalidade em Portugal, entre 1960- 2019.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8E533EC5-DCDF-4671-9E96-674157713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816" y="883671"/>
            <a:ext cx="10900799" cy="4799851"/>
          </a:xfrm>
          <a:prstGeom prst="rect">
            <a:avLst/>
          </a:prstGeom>
        </p:spPr>
      </p:pic>
      <p:sp>
        <p:nvSpPr>
          <p:cNvPr id="8" name="Retângulo 7">
            <a:extLst>
              <a:ext uri="{FF2B5EF4-FFF2-40B4-BE49-F238E27FC236}">
                <a16:creationId xmlns:a16="http://schemas.microsoft.com/office/drawing/2014/main" id="{93337F00-F492-4FF9-9E9C-C6134BEA13DD}"/>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0115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89FF778-27E8-4597-ABA4-2F9F0CC429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4" name="Imagem 13">
            <a:extLst>
              <a:ext uri="{FF2B5EF4-FFF2-40B4-BE49-F238E27FC236}">
                <a16:creationId xmlns:a16="http://schemas.microsoft.com/office/drawing/2014/main" id="{AC36031F-9A66-46A8-9565-DCB8C36B8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155" y="1000569"/>
            <a:ext cx="4229690" cy="4143953"/>
          </a:xfrm>
          <a:prstGeom prst="rect">
            <a:avLst/>
          </a:prstGeom>
        </p:spPr>
      </p:pic>
      <p:sp>
        <p:nvSpPr>
          <p:cNvPr id="21" name="Lua 20">
            <a:extLst>
              <a:ext uri="{FF2B5EF4-FFF2-40B4-BE49-F238E27FC236}">
                <a16:creationId xmlns:a16="http://schemas.microsoft.com/office/drawing/2014/main" id="{DD2AE66A-88BB-44BC-9BF7-CF0BC34226A8}"/>
              </a:ext>
            </a:extLst>
          </p:cNvPr>
          <p:cNvSpPr/>
          <p:nvPr/>
        </p:nvSpPr>
        <p:spPr>
          <a:xfrm rot="2468924">
            <a:off x="3364358" y="167356"/>
            <a:ext cx="2121798" cy="364908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Lua 22">
            <a:extLst>
              <a:ext uri="{FF2B5EF4-FFF2-40B4-BE49-F238E27FC236}">
                <a16:creationId xmlns:a16="http://schemas.microsoft.com/office/drawing/2014/main" id="{5B2CC157-12E0-473D-8FE2-28451E1E1CF1}"/>
              </a:ext>
            </a:extLst>
          </p:cNvPr>
          <p:cNvSpPr/>
          <p:nvPr/>
        </p:nvSpPr>
        <p:spPr>
          <a:xfrm rot="19015396">
            <a:off x="3582786" y="2542869"/>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Lua 24">
            <a:extLst>
              <a:ext uri="{FF2B5EF4-FFF2-40B4-BE49-F238E27FC236}">
                <a16:creationId xmlns:a16="http://schemas.microsoft.com/office/drawing/2014/main" id="{88668F01-017D-42BD-90F4-C17EC6787562}"/>
              </a:ext>
            </a:extLst>
          </p:cNvPr>
          <p:cNvSpPr/>
          <p:nvPr/>
        </p:nvSpPr>
        <p:spPr>
          <a:xfrm rot="7979416">
            <a:off x="6608289" y="-19677"/>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Lua 26">
            <a:extLst>
              <a:ext uri="{FF2B5EF4-FFF2-40B4-BE49-F238E27FC236}">
                <a16:creationId xmlns:a16="http://schemas.microsoft.com/office/drawing/2014/main" id="{ABE421AD-15FE-4DDA-BE8A-4A5A25150D44}"/>
              </a:ext>
            </a:extLst>
          </p:cNvPr>
          <p:cNvSpPr/>
          <p:nvPr/>
        </p:nvSpPr>
        <p:spPr>
          <a:xfrm rot="13007108">
            <a:off x="6708694" y="2356350"/>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3" name="Triângulo isósceles 32">
            <a:extLst>
              <a:ext uri="{FF2B5EF4-FFF2-40B4-BE49-F238E27FC236}">
                <a16:creationId xmlns:a16="http://schemas.microsoft.com/office/drawing/2014/main" id="{EC67C32C-FB19-4323-BD1D-7F7B95DDD5F8}"/>
              </a:ext>
            </a:extLst>
          </p:cNvPr>
          <p:cNvSpPr/>
          <p:nvPr/>
        </p:nvSpPr>
        <p:spPr>
          <a:xfrm rot="12979956" flipH="1">
            <a:off x="8595127" y="3009241"/>
            <a:ext cx="445877" cy="1483591"/>
          </a:xfrm>
          <a:prstGeom prst="triangle">
            <a:avLst>
              <a:gd name="adj" fmla="val 436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5" name="CaixaDeTexto 34">
            <a:extLst>
              <a:ext uri="{FF2B5EF4-FFF2-40B4-BE49-F238E27FC236}">
                <a16:creationId xmlns:a16="http://schemas.microsoft.com/office/drawing/2014/main" id="{F9A6A98F-990D-416E-9218-164B8AE45685}"/>
              </a:ext>
            </a:extLst>
          </p:cNvPr>
          <p:cNvSpPr txBox="1"/>
          <p:nvPr/>
        </p:nvSpPr>
        <p:spPr>
          <a:xfrm>
            <a:off x="8549898" y="1917761"/>
            <a:ext cx="3073831" cy="1415772"/>
          </a:xfrm>
          <a:prstGeom prst="rect">
            <a:avLst/>
          </a:prstGeom>
          <a:solidFill>
            <a:schemeClr val="bg1"/>
          </a:solidFill>
          <a:ln>
            <a:solidFill>
              <a:srgbClr val="FF0000"/>
            </a:solidFill>
          </a:ln>
        </p:spPr>
        <p:txBody>
          <a:bodyPr wrap="square" rtlCol="0">
            <a:spAutoFit/>
          </a:bodyPr>
          <a:lstStyle/>
          <a:p>
            <a:pPr algn="ctr"/>
            <a:endParaRPr lang="pt-PT" sz="800" b="1" dirty="0"/>
          </a:p>
          <a:p>
            <a:pPr algn="ctr"/>
            <a:r>
              <a:rPr lang="pt-PT" b="1" dirty="0"/>
              <a:t>VAMOS CONHECER A</a:t>
            </a:r>
          </a:p>
          <a:p>
            <a:pPr algn="ctr"/>
            <a:endParaRPr lang="pt-PT" sz="800" b="1" dirty="0"/>
          </a:p>
          <a:p>
            <a:pPr algn="ctr"/>
            <a:r>
              <a:rPr lang="pt-PT" b="1" dirty="0"/>
              <a:t>POPULAÇÃO DE PORTUGAL?</a:t>
            </a:r>
          </a:p>
          <a:p>
            <a:pPr algn="ctr"/>
            <a:endParaRPr lang="pt-PT" sz="800" b="1" dirty="0"/>
          </a:p>
          <a:p>
            <a:pPr algn="ctr"/>
            <a:r>
              <a:rPr lang="pt-PT" b="1" dirty="0"/>
              <a:t>VENHAM COMIGO!!!</a:t>
            </a:r>
          </a:p>
          <a:p>
            <a:pPr algn="ctr"/>
            <a:endParaRPr lang="pt-PT" sz="800" b="1" dirty="0"/>
          </a:p>
        </p:txBody>
      </p:sp>
      <p:sp>
        <p:nvSpPr>
          <p:cNvPr id="36" name="Retângulo 35">
            <a:extLst>
              <a:ext uri="{FF2B5EF4-FFF2-40B4-BE49-F238E27FC236}">
                <a16:creationId xmlns:a16="http://schemas.microsoft.com/office/drawing/2014/main" id="{2E9A7F30-9A06-4FF8-B2C0-9FD89586F370}"/>
              </a:ext>
            </a:extLst>
          </p:cNvPr>
          <p:cNvSpPr/>
          <p:nvPr/>
        </p:nvSpPr>
        <p:spPr>
          <a:xfrm>
            <a:off x="3642102" y="681925"/>
            <a:ext cx="666427" cy="64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tângulo 37">
            <a:extLst>
              <a:ext uri="{FF2B5EF4-FFF2-40B4-BE49-F238E27FC236}">
                <a16:creationId xmlns:a16="http://schemas.microsoft.com/office/drawing/2014/main" id="{3AEA33B4-0140-4F5C-8218-4B29DB2CD6DD}"/>
              </a:ext>
            </a:extLst>
          </p:cNvPr>
          <p:cNvSpPr/>
          <p:nvPr/>
        </p:nvSpPr>
        <p:spPr>
          <a:xfrm>
            <a:off x="8019450" y="899237"/>
            <a:ext cx="666427" cy="64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tângulo 38">
            <a:extLst>
              <a:ext uri="{FF2B5EF4-FFF2-40B4-BE49-F238E27FC236}">
                <a16:creationId xmlns:a16="http://schemas.microsoft.com/office/drawing/2014/main" id="{C6F4445D-A7A6-49B0-960E-3303372A8D29}"/>
              </a:ext>
            </a:extLst>
          </p:cNvPr>
          <p:cNvSpPr/>
          <p:nvPr/>
        </p:nvSpPr>
        <p:spPr>
          <a:xfrm>
            <a:off x="8908434" y="3288624"/>
            <a:ext cx="46495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a:extLst>
              <a:ext uri="{FF2B5EF4-FFF2-40B4-BE49-F238E27FC236}">
                <a16:creationId xmlns:a16="http://schemas.microsoft.com/office/drawing/2014/main" id="{BC113F56-09D9-4435-813A-380EEBB7F6B3}"/>
              </a:ext>
            </a:extLst>
          </p:cNvPr>
          <p:cNvSpPr txBox="1"/>
          <p:nvPr/>
        </p:nvSpPr>
        <p:spPr>
          <a:xfrm flipH="1">
            <a:off x="0" y="5686252"/>
            <a:ext cx="12192000" cy="1169551"/>
          </a:xfrm>
          <a:prstGeom prst="rect">
            <a:avLst/>
          </a:prstGeom>
          <a:solidFill>
            <a:srgbClr val="92D050"/>
          </a:solidFill>
          <a:ln>
            <a:solidFill>
              <a:srgbClr val="92D050"/>
            </a:solidFill>
          </a:ln>
        </p:spPr>
        <p:txBody>
          <a:bodyPr wrap="square" rtlCol="0">
            <a:spAutoFit/>
          </a:bodyPr>
          <a:lstStyle/>
          <a:p>
            <a:pPr algn="ctr"/>
            <a:endParaRPr lang="pt-PT" sz="2600" b="1" dirty="0"/>
          </a:p>
          <a:p>
            <a:pPr algn="ctr"/>
            <a:r>
              <a:rPr lang="pt-PT" sz="1800" b="1" dirty="0"/>
              <a:t>TEMA: 1. A POPULAÇÃO, UTILIZADORA DE RECURSOS E ORGANIZADORA DE ESPAÇOS</a:t>
            </a:r>
          </a:p>
          <a:p>
            <a:pPr algn="ctr"/>
            <a:r>
              <a:rPr lang="pt-PT" sz="1800" dirty="0"/>
              <a:t>SUBTEMA: 1.1. A população: evolução e diferenças regionais</a:t>
            </a:r>
          </a:p>
          <a:p>
            <a:pPr algn="ctr"/>
            <a:endParaRPr lang="pt-PT" sz="800" b="1" dirty="0"/>
          </a:p>
        </p:txBody>
      </p:sp>
      <p:sp>
        <p:nvSpPr>
          <p:cNvPr id="2" name="AutoShape 2" descr="de praia  grátis ícone">
            <a:extLst>
              <a:ext uri="{FF2B5EF4-FFF2-40B4-BE49-F238E27FC236}">
                <a16:creationId xmlns:a16="http://schemas.microsoft.com/office/drawing/2014/main" id="{1B73D5E5-FDE3-4185-ABD5-BD842A7DB5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7" name="Picture 4" descr="Citizen, crowd, group, mob, people, population, users icon | Icon ">
            <a:extLst>
              <a:ext uri="{FF2B5EF4-FFF2-40B4-BE49-F238E27FC236}">
                <a16:creationId xmlns:a16="http://schemas.microsoft.com/office/drawing/2014/main" id="{5AB1B4D7-E689-48E4-A581-49C64753B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0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pPr algn="ctr"/>
            <a:endParaRPr lang="pt-PT" b="1" dirty="0">
              <a:solidFill>
                <a:srgbClr val="FF0000"/>
              </a:solidFill>
            </a:endParaRPr>
          </a:p>
          <a:p>
            <a:pPr algn="ctr"/>
            <a:r>
              <a:rPr lang="pt-PT" b="1" dirty="0">
                <a:solidFill>
                  <a:srgbClr val="FF0000"/>
                </a:solidFill>
              </a:rPr>
              <a:t>FIG. 13 </a:t>
            </a:r>
            <a:r>
              <a:rPr lang="pt-PT" b="1" dirty="0"/>
              <a:t>Distribuição da Taxa Bruta de Mortalidade em Portugal, por NUTS 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2D0D9579-BF08-45C3-8A8F-EE0A3963B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704" y="-566749"/>
            <a:ext cx="8716591" cy="6239746"/>
          </a:xfrm>
          <a:prstGeom prst="rect">
            <a:avLst/>
          </a:prstGeom>
        </p:spPr>
      </p:pic>
      <p:sp>
        <p:nvSpPr>
          <p:cNvPr id="9" name="Retângulo 8">
            <a:extLst>
              <a:ext uri="{FF2B5EF4-FFF2-40B4-BE49-F238E27FC236}">
                <a16:creationId xmlns:a16="http://schemas.microsoft.com/office/drawing/2014/main" id="{D0E2F040-DB00-4E14-81D9-59AC4BDFE809}"/>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72D2976A-F049-45A2-8843-5E0B39ACD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262253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pPr algn="ctr"/>
            <a:endParaRPr lang="pt-PT" b="1" dirty="0">
              <a:solidFill>
                <a:srgbClr val="FF0000"/>
              </a:solidFill>
            </a:endParaRPr>
          </a:p>
          <a:p>
            <a:pPr algn="ctr"/>
            <a:r>
              <a:rPr lang="pt-PT" b="1" dirty="0">
                <a:solidFill>
                  <a:srgbClr val="FF0000"/>
                </a:solidFill>
              </a:rPr>
              <a:t>FIG. 14 </a:t>
            </a:r>
            <a:r>
              <a:rPr lang="pt-PT" b="1" dirty="0"/>
              <a:t>Distribuição da Taxa Bruta de Mortalidade em Portugal, por NUTS III,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4404986E-D175-4115-ABF0-8A7A6797F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476" y="-585801"/>
            <a:ext cx="8716591" cy="6258798"/>
          </a:xfrm>
          <a:prstGeom prst="rect">
            <a:avLst/>
          </a:prstGeom>
        </p:spPr>
      </p:pic>
      <p:sp>
        <p:nvSpPr>
          <p:cNvPr id="9" name="Retângulo 8">
            <a:extLst>
              <a:ext uri="{FF2B5EF4-FFF2-40B4-BE49-F238E27FC236}">
                <a16:creationId xmlns:a16="http://schemas.microsoft.com/office/drawing/2014/main" id="{72855F05-C193-43C6-8E65-A26F31D89BAA}"/>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9331814C-51BD-4495-805C-85A9220DA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111366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endParaRPr lang="pt-PT" b="1" dirty="0"/>
          </a:p>
          <a:p>
            <a:pPr algn="ctr"/>
            <a:r>
              <a:rPr lang="pt-PT" b="1" dirty="0">
                <a:solidFill>
                  <a:srgbClr val="FF0000"/>
                </a:solidFill>
              </a:rPr>
              <a:t>FIG. 15 </a:t>
            </a:r>
            <a:r>
              <a:rPr lang="pt-PT" b="1" dirty="0"/>
              <a:t>Distribuição da Taxa Bruta de Mortalidade em Portugal, por concelho,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D4A24761-EBC2-41EC-B575-A62404AB1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528" y="-566749"/>
            <a:ext cx="8678486" cy="6239746"/>
          </a:xfrm>
          <a:prstGeom prst="rect">
            <a:avLst/>
          </a:prstGeom>
        </p:spPr>
      </p:pic>
      <p:sp>
        <p:nvSpPr>
          <p:cNvPr id="9" name="Retângulo 8">
            <a:extLst>
              <a:ext uri="{FF2B5EF4-FFF2-40B4-BE49-F238E27FC236}">
                <a16:creationId xmlns:a16="http://schemas.microsoft.com/office/drawing/2014/main" id="{35FC3A49-D85A-4F2D-8229-5C93D4F157E5}"/>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0EA50F17-7C72-41EB-B055-BFBAEE71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88527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16 </a:t>
            </a:r>
            <a:r>
              <a:rPr lang="pt-PT" b="1" dirty="0"/>
              <a:t>Evolução da Taxa de Mortalidade Infantil em Portugal, entre 1960-2019.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15F9AF8F-ED76-4CC7-ACD6-0444E1FE5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96" y="871376"/>
            <a:ext cx="10922667" cy="4799851"/>
          </a:xfrm>
          <a:prstGeom prst="rect">
            <a:avLst/>
          </a:prstGeom>
        </p:spPr>
      </p:pic>
      <p:sp>
        <p:nvSpPr>
          <p:cNvPr id="8" name="Retângulo 7">
            <a:extLst>
              <a:ext uri="{FF2B5EF4-FFF2-40B4-BE49-F238E27FC236}">
                <a16:creationId xmlns:a16="http://schemas.microsoft.com/office/drawing/2014/main" id="{8E2082EE-000E-497D-ADE4-2335D237029E}"/>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70416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pPr algn="ctr"/>
            <a:endParaRPr lang="pt-PT" b="1" dirty="0">
              <a:solidFill>
                <a:srgbClr val="FF0000"/>
              </a:solidFill>
            </a:endParaRPr>
          </a:p>
          <a:p>
            <a:pPr algn="ctr"/>
            <a:r>
              <a:rPr lang="pt-PT" b="1" dirty="0">
                <a:solidFill>
                  <a:srgbClr val="FF0000"/>
                </a:solidFill>
              </a:rPr>
              <a:t>FIG. 17 </a:t>
            </a:r>
            <a:r>
              <a:rPr lang="pt-PT" b="1" dirty="0"/>
              <a:t>Distribuição da Taxa de Mortalidade Infantil em Portugal, por NUTS 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E5EF378E-0EB4-4A3D-AC61-107312ABF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125" y="-574955"/>
            <a:ext cx="8773749" cy="6239746"/>
          </a:xfrm>
          <a:prstGeom prst="rect">
            <a:avLst/>
          </a:prstGeom>
        </p:spPr>
      </p:pic>
      <p:sp>
        <p:nvSpPr>
          <p:cNvPr id="11" name="Retângulo 10">
            <a:extLst>
              <a:ext uri="{FF2B5EF4-FFF2-40B4-BE49-F238E27FC236}">
                <a16:creationId xmlns:a16="http://schemas.microsoft.com/office/drawing/2014/main" id="{0F4CFB61-3614-478C-8FE5-B0861F9140AA}"/>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a:extLst>
              <a:ext uri="{FF2B5EF4-FFF2-40B4-BE49-F238E27FC236}">
                <a16:creationId xmlns:a16="http://schemas.microsoft.com/office/drawing/2014/main" id="{96BCB47D-E79E-4127-8DF4-4550B78A8A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358299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pPr algn="ctr"/>
            <a:endParaRPr lang="pt-PT" b="1" dirty="0">
              <a:solidFill>
                <a:srgbClr val="FF0000"/>
              </a:solidFill>
            </a:endParaRPr>
          </a:p>
          <a:p>
            <a:pPr algn="ctr"/>
            <a:r>
              <a:rPr lang="pt-PT" b="1" dirty="0">
                <a:solidFill>
                  <a:srgbClr val="FF0000"/>
                </a:solidFill>
              </a:rPr>
              <a:t>FIG. 17 </a:t>
            </a:r>
            <a:r>
              <a:rPr lang="pt-PT" b="1" dirty="0"/>
              <a:t>Distribuição da Taxa de Mortalidade Infantil em Portugal, por NUTS III,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A1AD3437-B826-48F7-858E-863F8B9E2F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704" y="-589123"/>
            <a:ext cx="8716591" cy="6258798"/>
          </a:xfrm>
          <a:prstGeom prst="rect">
            <a:avLst/>
          </a:prstGeom>
        </p:spPr>
      </p:pic>
      <p:sp>
        <p:nvSpPr>
          <p:cNvPr id="7" name="Retângulo 6">
            <a:extLst>
              <a:ext uri="{FF2B5EF4-FFF2-40B4-BE49-F238E27FC236}">
                <a16:creationId xmlns:a16="http://schemas.microsoft.com/office/drawing/2014/main" id="{4DD0A160-8BA3-4FBF-8678-2981D18726B2}"/>
              </a:ext>
            </a:extLst>
          </p:cNvPr>
          <p:cNvSpPr/>
          <p:nvPr/>
        </p:nvSpPr>
        <p:spPr>
          <a:xfrm>
            <a:off x="1547447" y="-14068"/>
            <a:ext cx="237150" cy="5672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tângulo 8">
            <a:extLst>
              <a:ext uri="{FF2B5EF4-FFF2-40B4-BE49-F238E27FC236}">
                <a16:creationId xmlns:a16="http://schemas.microsoft.com/office/drawing/2014/main" id="{8CBC46DD-1D52-46A7-A787-CB209C52D515}"/>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C14E89C1-F289-4EF5-8354-B7453D549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292175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0329"/>
          </a:xfrm>
          <a:prstGeom prst="rect">
            <a:avLst/>
          </a:prstGeom>
          <a:solidFill>
            <a:srgbClr val="92D050"/>
          </a:solidFill>
          <a:ln>
            <a:solidFill>
              <a:srgbClr val="92D050"/>
            </a:solidFill>
          </a:ln>
        </p:spPr>
        <p:txBody>
          <a:bodyPr wrap="square" rtlCol="0">
            <a:spAutoFit/>
          </a:bodyPr>
          <a:lstStyle/>
          <a:p>
            <a:pPr algn="ctr"/>
            <a:endParaRPr lang="pt-PT" b="1" dirty="0">
              <a:solidFill>
                <a:srgbClr val="FF0000"/>
              </a:solidFill>
            </a:endParaRPr>
          </a:p>
          <a:p>
            <a:pPr algn="ctr"/>
            <a:r>
              <a:rPr lang="pt-PT" b="1" dirty="0">
                <a:solidFill>
                  <a:srgbClr val="FF0000"/>
                </a:solidFill>
              </a:rPr>
              <a:t>FIG. 18 </a:t>
            </a:r>
            <a:r>
              <a:rPr lang="pt-PT" b="1" dirty="0"/>
              <a:t>Distribuição da Taxa de Mortalidade Infantil em Portugal, por concelho, em 2019.</a:t>
            </a:r>
          </a:p>
          <a:p>
            <a:pPr algn="ctr"/>
            <a:r>
              <a:rPr lang="pt-PT" dirty="0"/>
              <a:t>Fonte: </a:t>
            </a:r>
            <a:r>
              <a:rPr lang="pt-PT" dirty="0">
                <a:hlinkClick r:id="rId2">
                  <a:extLst>
                    <a:ext uri="{A12FA001-AC4F-418D-AE19-62706E023703}">
                      <ahyp:hlinkClr xmlns:ahyp="http://schemas.microsoft.com/office/drawing/2018/hyperlinkcolor" val="tx"/>
                    </a:ext>
                  </a:extLst>
                </a:hlinkClick>
              </a:rPr>
              <a:t>https://www.pordata.pt</a:t>
            </a:r>
            <a:r>
              <a:rPr lang="pt-PT" dirty="0"/>
              <a:t> (acedido em 04-11-2020).</a:t>
            </a:r>
          </a:p>
          <a:p>
            <a:pPr algn="ctr"/>
            <a:endParaRPr lang="pt-PT" dirty="0"/>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429D134A-074B-41B3-89B4-D16694121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949" y="-547696"/>
            <a:ext cx="8735644" cy="6220693"/>
          </a:xfrm>
          <a:prstGeom prst="rect">
            <a:avLst/>
          </a:prstGeom>
        </p:spPr>
      </p:pic>
      <p:sp>
        <p:nvSpPr>
          <p:cNvPr id="7" name="Retângulo 6">
            <a:extLst>
              <a:ext uri="{FF2B5EF4-FFF2-40B4-BE49-F238E27FC236}">
                <a16:creationId xmlns:a16="http://schemas.microsoft.com/office/drawing/2014/main" id="{F1C94DA2-9543-40F1-972A-5D74E36D91F9}"/>
              </a:ext>
            </a:extLst>
          </p:cNvPr>
          <p:cNvSpPr/>
          <p:nvPr/>
        </p:nvSpPr>
        <p:spPr>
          <a:xfrm>
            <a:off x="1705949" y="-5476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tângulo 7">
            <a:extLst>
              <a:ext uri="{FF2B5EF4-FFF2-40B4-BE49-F238E27FC236}">
                <a16:creationId xmlns:a16="http://schemas.microsoft.com/office/drawing/2014/main" id="{C8741618-B114-409D-BA50-08C7ED689FB7}"/>
              </a:ext>
            </a:extLst>
          </p:cNvPr>
          <p:cNvSpPr/>
          <p:nvPr/>
        </p:nvSpPr>
        <p:spPr>
          <a:xfrm>
            <a:off x="1705949" y="-547696"/>
            <a:ext cx="1043793" cy="104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a:extLst>
              <a:ext uri="{FF2B5EF4-FFF2-40B4-BE49-F238E27FC236}">
                <a16:creationId xmlns:a16="http://schemas.microsoft.com/office/drawing/2014/main" id="{0BF29F87-2F23-4803-92A4-AE2AF0E53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spTree>
    <p:extLst>
      <p:ext uri="{BB962C8B-B14F-4D97-AF65-F5344CB8AC3E}">
        <p14:creationId xmlns:p14="http://schemas.microsoft.com/office/powerpoint/2010/main" val="370156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96353"/>
          </a:xfrm>
          <a:prstGeom prst="rect">
            <a:avLst/>
          </a:prstGeom>
          <a:solidFill>
            <a:srgbClr val="92D050"/>
          </a:solidFill>
          <a:ln>
            <a:solidFill>
              <a:srgbClr val="92D050"/>
            </a:solidFill>
          </a:ln>
        </p:spPr>
        <p:txBody>
          <a:bodyPr wrap="square" rtlCol="0">
            <a:spAutoFit/>
          </a:bodyPr>
          <a:lstStyle/>
          <a:p>
            <a:pPr algn="ctr">
              <a:lnSpc>
                <a:spcPct val="110000"/>
              </a:lnSpc>
              <a:spcAft>
                <a:spcPts val="800"/>
              </a:spcAft>
            </a:pPr>
            <a:r>
              <a:rPr lang="pt-PT" b="1" dirty="0"/>
              <a:t>Extraído do Programa de Geografia A, Ministério da Educação, 2001.</a:t>
            </a:r>
          </a:p>
          <a:p>
            <a:pPr algn="ctr">
              <a:lnSpc>
                <a:spcPct val="110000"/>
              </a:lnSpc>
              <a:spcAft>
                <a:spcPts val="800"/>
              </a:spcAft>
            </a:pPr>
            <a:r>
              <a:rPr lang="pt-PT" dirty="0"/>
              <a:t>Fonte: </a:t>
            </a:r>
            <a:r>
              <a:rPr lang="pt-PT" dirty="0">
                <a:hlinkClick r:id="rId2">
                  <a:extLst>
                    <a:ext uri="{A12FA001-AC4F-418D-AE19-62706E023703}">
                      <ahyp:hlinkClr xmlns:ahyp="http://schemas.microsoft.com/office/drawing/2018/hyperlinkcolor" val="tx"/>
                    </a:ext>
                  </a:extLst>
                </a:hlinkClick>
              </a:rPr>
              <a:t>www.dge.mec.pt</a:t>
            </a:r>
            <a:r>
              <a:rPr lang="pt-PT" dirty="0"/>
              <a:t> (acedido em 24-09-2020).</a:t>
            </a:r>
          </a:p>
          <a:p>
            <a:pPr algn="ctr">
              <a:lnSpc>
                <a:spcPct val="110000"/>
              </a:lnSpc>
              <a:spcAft>
                <a:spcPts val="800"/>
              </a:spcAft>
            </a:pPr>
            <a:r>
              <a:rPr lang="pt-PT" b="1" dirty="0">
                <a:ea typeface="Calibri" panose="020F0502020204030204" pitchFamily="34" charset="0"/>
                <a:cs typeface="Times New Roman" panose="02020603050405020304" pitchFamily="18" charset="0"/>
              </a:rPr>
              <a:t>O Programa funciona como o p</a:t>
            </a:r>
            <a:r>
              <a:rPr lang="pt-PT" sz="1800" b="1" dirty="0">
                <a:effectLst/>
                <a:ea typeface="Calibri" panose="020F0502020204030204" pitchFamily="34" charset="0"/>
                <a:cs typeface="Times New Roman" panose="02020603050405020304" pitchFamily="18" charset="0"/>
              </a:rPr>
              <a:t>lano de voo da nossa turma na viagem por Portugal com a Geografia A.</a:t>
            </a:r>
          </a:p>
        </p:txBody>
      </p:sp>
      <p:pic>
        <p:nvPicPr>
          <p:cNvPr id="6" name="Imagem 5">
            <a:extLst>
              <a:ext uri="{FF2B5EF4-FFF2-40B4-BE49-F238E27FC236}">
                <a16:creationId xmlns:a16="http://schemas.microsoft.com/office/drawing/2014/main" id="{189E615D-C87E-4152-B846-2DF858C3C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028" name="Picture 4" descr="Citizen, crowd, group, mob, people, population, users icon | Icon ">
            <a:extLst>
              <a:ext uri="{FF2B5EF4-FFF2-40B4-BE49-F238E27FC236}">
                <a16:creationId xmlns:a16="http://schemas.microsoft.com/office/drawing/2014/main" id="{4D32BB00-CF6D-4A5E-869A-A3931E43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AD22A9E-BC58-45C4-8052-5CC4C1594644}"/>
              </a:ext>
            </a:extLst>
          </p:cNvPr>
          <p:cNvSpPr txBox="1"/>
          <p:nvPr/>
        </p:nvSpPr>
        <p:spPr>
          <a:xfrm>
            <a:off x="1487715" y="717348"/>
            <a:ext cx="9216570" cy="4801314"/>
          </a:xfrm>
          <a:prstGeom prst="rect">
            <a:avLst/>
          </a:prstGeom>
          <a:noFill/>
        </p:spPr>
        <p:txBody>
          <a:bodyPr wrap="square" rtlCol="0">
            <a:spAutoFit/>
          </a:bodyPr>
          <a:lstStyle/>
          <a:p>
            <a:pPr algn="l"/>
            <a:r>
              <a:rPr lang="pt-PT" sz="1800" b="1" dirty="0">
                <a:solidFill>
                  <a:srgbClr val="00B050"/>
                </a:solidFill>
              </a:rPr>
              <a:t>MÓDULO INICIAL: A POSIÇÃO DE PORTUGAL NA EUROPA E NO MUNDO</a:t>
            </a:r>
          </a:p>
          <a:p>
            <a:pPr algn="l"/>
            <a:endParaRPr lang="pt-PT" sz="1800" dirty="0">
              <a:solidFill>
                <a:srgbClr val="00B050"/>
              </a:solidFill>
            </a:endParaRPr>
          </a:p>
          <a:p>
            <a:pPr algn="l"/>
            <a:r>
              <a:rPr lang="pt-PT" sz="1800" b="1" u="sng" dirty="0">
                <a:solidFill>
                  <a:schemeClr val="accent6">
                    <a:lumMod val="50000"/>
                  </a:schemeClr>
                </a:solidFill>
              </a:rPr>
              <a:t>TEMA: 1. A POPULAÇÃO, UTILIZADORA DE RECURSOS E ORGANIZADORA DE ESPAÇOS</a:t>
            </a:r>
          </a:p>
          <a:p>
            <a:pPr algn="l"/>
            <a:endParaRPr lang="pt-PT" b="1" dirty="0">
              <a:solidFill>
                <a:schemeClr val="accent6">
                  <a:lumMod val="50000"/>
                </a:schemeClr>
              </a:solidFill>
            </a:endParaRPr>
          </a:p>
          <a:p>
            <a:pPr algn="l"/>
            <a:r>
              <a:rPr lang="pt-PT" sz="1800" b="1" dirty="0">
                <a:solidFill>
                  <a:schemeClr val="accent6">
                    <a:lumMod val="50000"/>
                  </a:schemeClr>
                </a:solidFill>
              </a:rPr>
              <a:t>SUBTEMA: 1.1. A população: evolução e diferenças regionais</a:t>
            </a:r>
          </a:p>
          <a:p>
            <a:pPr algn="l"/>
            <a:endParaRPr lang="pt-PT" sz="1800" b="1" dirty="0">
              <a:solidFill>
                <a:schemeClr val="accent6">
                  <a:lumMod val="50000"/>
                </a:schemeClr>
              </a:solidFill>
            </a:endParaRPr>
          </a:p>
          <a:p>
            <a:pPr algn="l"/>
            <a:r>
              <a:rPr lang="pt-PT" b="1" dirty="0">
                <a:solidFill>
                  <a:schemeClr val="accent6">
                    <a:lumMod val="50000"/>
                  </a:schemeClr>
                </a:solidFill>
              </a:rPr>
              <a:t>CONTEÚDO: 1.1.1. A evolução da população a partir da segunda metade do século XX</a:t>
            </a:r>
          </a:p>
          <a:p>
            <a:pPr algn="l"/>
            <a:endParaRPr lang="pt-PT" sz="1800" dirty="0"/>
          </a:p>
          <a:p>
            <a:pPr algn="l"/>
            <a:r>
              <a:rPr lang="pt-PT" b="1" dirty="0"/>
              <a:t>CONTEÚDO: 1.1.2. As estruturas e comportamentos sociodemográficos</a:t>
            </a:r>
          </a:p>
          <a:p>
            <a:pPr algn="l"/>
            <a:endParaRPr lang="pt-PT" b="1" dirty="0"/>
          </a:p>
          <a:p>
            <a:pPr algn="l"/>
            <a:r>
              <a:rPr lang="pt-PT" b="1" dirty="0"/>
              <a:t>CONTEÚDO: 1.1.3. Os principais problemas sociodemográficos</a:t>
            </a:r>
          </a:p>
          <a:p>
            <a:pPr algn="l"/>
            <a:endParaRPr lang="pt-PT" b="1" dirty="0"/>
          </a:p>
          <a:p>
            <a:pPr algn="l"/>
            <a:r>
              <a:rPr lang="pt-PT" b="1" dirty="0"/>
              <a:t>CONTEÚDO: 1.1.4. O rejuvenescimento e a valorização da população</a:t>
            </a:r>
          </a:p>
          <a:p>
            <a:pPr algn="l"/>
            <a:endParaRPr lang="pt-PT" dirty="0"/>
          </a:p>
          <a:p>
            <a:pPr algn="l"/>
            <a:r>
              <a:rPr lang="pt-PT" sz="1800" b="1" dirty="0"/>
              <a:t>SUBTEMA: 1.2. </a:t>
            </a:r>
            <a:r>
              <a:rPr lang="pt-PT" b="1" dirty="0"/>
              <a:t>A distribuição da população</a:t>
            </a:r>
          </a:p>
          <a:p>
            <a:pPr algn="l"/>
            <a:endParaRPr lang="pt-PT" b="1" dirty="0"/>
          </a:p>
          <a:p>
            <a:pPr algn="l"/>
            <a:r>
              <a:rPr lang="pt-PT" b="1" dirty="0"/>
              <a:t>[…]</a:t>
            </a:r>
          </a:p>
        </p:txBody>
      </p:sp>
      <p:pic>
        <p:nvPicPr>
          <p:cNvPr id="15" name="Picture 6">
            <a:extLst>
              <a:ext uri="{FF2B5EF4-FFF2-40B4-BE49-F238E27FC236}">
                <a16:creationId xmlns:a16="http://schemas.microsoft.com/office/drawing/2014/main" id="{3DF4A24E-D7B8-4DF8-9F88-EC5ABE2A11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676128" y="729641"/>
            <a:ext cx="467179" cy="383521"/>
          </a:xfrm>
          <a:prstGeom prst="rect">
            <a:avLst/>
          </a:prstGeom>
          <a:noFill/>
          <a:extLst>
            <a:ext uri="{909E8E84-426E-40DD-AFC4-6F175D3DCCD1}">
              <a14:hiddenFill xmlns:a14="http://schemas.microsoft.com/office/drawing/2010/main">
                <a:solidFill>
                  <a:srgbClr val="FFFFFF"/>
                </a:solidFill>
              </a14:hiddenFill>
            </a:ext>
          </a:extLst>
        </p:spPr>
      </p:pic>
      <p:sp>
        <p:nvSpPr>
          <p:cNvPr id="17" name="Seta: Para a Direita 16">
            <a:extLst>
              <a:ext uri="{FF2B5EF4-FFF2-40B4-BE49-F238E27FC236}">
                <a16:creationId xmlns:a16="http://schemas.microsoft.com/office/drawing/2014/main" id="{B3B5EAB3-83D1-480D-8B59-20A0768BAF64}"/>
              </a:ext>
            </a:extLst>
          </p:cNvPr>
          <p:cNvSpPr/>
          <p:nvPr/>
        </p:nvSpPr>
        <p:spPr>
          <a:xfrm rot="10800000">
            <a:off x="9693665" y="1374616"/>
            <a:ext cx="1010615" cy="127840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Picture 14" descr="icon logo visto verde green Sticker by Andressa Leal">
            <a:extLst>
              <a:ext uri="{FF2B5EF4-FFF2-40B4-BE49-F238E27FC236}">
                <a16:creationId xmlns:a16="http://schemas.microsoft.com/office/drawing/2014/main" id="{2ACAA579-508E-4B38-A761-D7651EE578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7468" y="2941456"/>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con logo visto verde green Sticker by Andressa Leal">
            <a:extLst>
              <a:ext uri="{FF2B5EF4-FFF2-40B4-BE49-F238E27FC236}">
                <a16:creationId xmlns:a16="http://schemas.microsoft.com/office/drawing/2014/main" id="{74896A81-2B6A-4F5A-A526-DC219DA92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1432" y="3489760"/>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con logo visto verde green Sticker by Andressa Leal">
            <a:extLst>
              <a:ext uri="{FF2B5EF4-FFF2-40B4-BE49-F238E27FC236}">
                <a16:creationId xmlns:a16="http://schemas.microsoft.com/office/drawing/2014/main" id="{8FB0349A-26B7-4A4A-AEA3-98DFCDFF13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7806" y="4047775"/>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con logo visto verde green Sticker by Andressa Leal">
            <a:extLst>
              <a:ext uri="{FF2B5EF4-FFF2-40B4-BE49-F238E27FC236}">
                <a16:creationId xmlns:a16="http://schemas.microsoft.com/office/drawing/2014/main" id="{AC71B088-2BB6-45F9-B79A-983ECAC1C5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6651" y="4592593"/>
            <a:ext cx="413706" cy="38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96353"/>
          </a:xfrm>
          <a:prstGeom prst="rect">
            <a:avLst/>
          </a:prstGeom>
          <a:solidFill>
            <a:srgbClr val="92D050"/>
          </a:solidFill>
          <a:ln>
            <a:solidFill>
              <a:srgbClr val="92D050"/>
            </a:solidFill>
          </a:ln>
        </p:spPr>
        <p:txBody>
          <a:bodyPr wrap="square" rtlCol="0">
            <a:spAutoFit/>
          </a:bodyPr>
          <a:lstStyle/>
          <a:p>
            <a:pPr algn="ctr">
              <a:lnSpc>
                <a:spcPct val="110000"/>
              </a:lnSpc>
              <a:spcAft>
                <a:spcPts val="800"/>
              </a:spcAft>
            </a:pPr>
            <a:r>
              <a:rPr lang="pt-PT" b="1" dirty="0"/>
              <a:t>Extraído das Aprendizagens Essenciais de Geografia A, Ministério da Educação, 2018.</a:t>
            </a:r>
          </a:p>
          <a:p>
            <a:pPr algn="ctr">
              <a:lnSpc>
                <a:spcPct val="110000"/>
              </a:lnSpc>
              <a:spcAft>
                <a:spcPts val="800"/>
              </a:spcAft>
            </a:pPr>
            <a:r>
              <a:rPr lang="pt-PT" dirty="0"/>
              <a:t>Fonte: </a:t>
            </a:r>
            <a:r>
              <a:rPr lang="pt-PT" dirty="0">
                <a:hlinkClick r:id="rId2">
                  <a:extLst>
                    <a:ext uri="{A12FA001-AC4F-418D-AE19-62706E023703}">
                      <ahyp:hlinkClr xmlns:ahyp="http://schemas.microsoft.com/office/drawing/2018/hyperlinkcolor" val="tx"/>
                    </a:ext>
                  </a:extLst>
                </a:hlinkClick>
              </a:rPr>
              <a:t>www.dge.mec.pt</a:t>
            </a:r>
            <a:r>
              <a:rPr lang="pt-PT" dirty="0"/>
              <a:t> (acedido em 24-09-2020).</a:t>
            </a:r>
          </a:p>
          <a:p>
            <a:pPr algn="ctr">
              <a:lnSpc>
                <a:spcPct val="110000"/>
              </a:lnSpc>
              <a:spcAft>
                <a:spcPts val="800"/>
              </a:spcAft>
            </a:pPr>
            <a:endParaRPr lang="pt-PT" sz="1800" b="1" dirty="0">
              <a:effectLst/>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189E615D-C87E-4152-B846-2DF858C3C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028" name="Picture 4" descr="Citizen, crowd, group, mob, people, population, users icon | Icon ">
            <a:extLst>
              <a:ext uri="{FF2B5EF4-FFF2-40B4-BE49-F238E27FC236}">
                <a16:creationId xmlns:a16="http://schemas.microsoft.com/office/drawing/2014/main" id="{4D32BB00-CF6D-4A5E-869A-A3931E43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AD22A9E-BC58-45C4-8052-5CC4C1594644}"/>
              </a:ext>
            </a:extLst>
          </p:cNvPr>
          <p:cNvSpPr txBox="1"/>
          <p:nvPr/>
        </p:nvSpPr>
        <p:spPr>
          <a:xfrm>
            <a:off x="1487715" y="717348"/>
            <a:ext cx="9216570" cy="4064190"/>
          </a:xfrm>
          <a:prstGeom prst="rect">
            <a:avLst/>
          </a:prstGeom>
          <a:noFill/>
        </p:spPr>
        <p:txBody>
          <a:bodyPr wrap="square" rtlCol="0">
            <a:spAutoFit/>
          </a:bodyPr>
          <a:lstStyle/>
          <a:p>
            <a:pPr algn="l"/>
            <a:r>
              <a:rPr lang="pt-PT" sz="1800" b="1" u="sng" dirty="0">
                <a:solidFill>
                  <a:schemeClr val="accent6">
                    <a:lumMod val="50000"/>
                  </a:schemeClr>
                </a:solidFill>
              </a:rPr>
              <a:t>TEMA: 1. A POPULAÇÃO, UTILIZADORA DE RECURSOS E ORGANIZADORA DE ESPAÇOS</a:t>
            </a:r>
          </a:p>
          <a:p>
            <a:pPr algn="l"/>
            <a:endParaRPr lang="pt-PT" b="1" dirty="0">
              <a:solidFill>
                <a:schemeClr val="accent6">
                  <a:lumMod val="50000"/>
                </a:schemeClr>
              </a:solidFill>
            </a:endParaRPr>
          </a:p>
          <a:p>
            <a:pPr algn="l"/>
            <a:r>
              <a:rPr lang="pt-PT" sz="1800" b="1">
                <a:solidFill>
                  <a:schemeClr val="accent6">
                    <a:lumMod val="50000"/>
                  </a:schemeClr>
                </a:solidFill>
              </a:rPr>
              <a:t>SUBTEMA: </a:t>
            </a:r>
            <a:r>
              <a:rPr lang="pt-PT" sz="1800" b="1" dirty="0">
                <a:solidFill>
                  <a:schemeClr val="accent6">
                    <a:lumMod val="50000"/>
                  </a:schemeClr>
                </a:solidFill>
              </a:rPr>
              <a:t>1.1. A população: evolução e diferenças regionais</a:t>
            </a:r>
          </a:p>
          <a:p>
            <a:pPr algn="l"/>
            <a:endParaRPr lang="pt-PT" sz="1800" b="1" dirty="0">
              <a:solidFill>
                <a:schemeClr val="accent6">
                  <a:lumMod val="50000"/>
                </a:schemeClr>
              </a:solidFill>
            </a:endParaRPr>
          </a:p>
          <a:p>
            <a:pPr>
              <a:lnSpc>
                <a:spcPct val="150000"/>
              </a:lnSpc>
            </a:pPr>
            <a:r>
              <a:rPr lang="pt-PT" sz="1800" b="1" dirty="0">
                <a:solidFill>
                  <a:schemeClr val="accent6">
                    <a:lumMod val="50000"/>
                  </a:schemeClr>
                </a:solidFill>
                <a:effectLst/>
                <a:latin typeface="Calibri" panose="020F0502020204030204" pitchFamily="34" charset="0"/>
                <a:ea typeface="Calibri" panose="020F0502020204030204" pitchFamily="34" charset="0"/>
                <a:cs typeface="Trebuchet MS" panose="020B0603020202020204" pitchFamily="34" charset="0"/>
              </a:rPr>
              <a:t>Conceitos: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crescimento natural</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saldo migratório,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taxa de natalidade</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taxa de mortalidade</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taxa de mortalidade infantil</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esperança de vida à nascença</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crescimento efetivo, estrutura etária, taxa de fecundidade, índice de renovação de gerações, índice sintético de fecundidade, envelhecimento demográfico, índice de dependência de idosos, índice de dependência de jovens, nível de qualificação profissional, estrutura ativa, desemprego, emprego temporário, taxa de alfabetização, taxa de desemprego, tipos de emprego, desenvolvimento sustentável, qualidade de vida.</a:t>
            </a:r>
            <a:endParaRPr lang="pt-PT" sz="18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p:txBody>
      </p:sp>
    </p:spTree>
    <p:extLst>
      <p:ext uri="{BB962C8B-B14F-4D97-AF65-F5344CB8AC3E}">
        <p14:creationId xmlns:p14="http://schemas.microsoft.com/office/powerpoint/2010/main" val="223490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hlinkClick r:id="rId2"/>
              </a:rPr>
              <a:t>https://www.ine.pt</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[Instituto Nacional de Estatística]</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hlinkClick r:id="rId3"/>
              </a:rPr>
              <a:t>https://www.pordata.pt</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a:t>
            </a:r>
            <a:r>
              <a:rPr lang="pt-PT" sz="1800" b="1" dirty="0" err="1">
                <a:effectLst/>
                <a:latin typeface="Calibri" panose="020F0502020204030204" pitchFamily="34" charset="0"/>
                <a:ea typeface="Calibri" panose="020F0502020204030204" pitchFamily="34" charset="0"/>
                <a:cs typeface="Times New Roman" panose="02020603050405020304" pitchFamily="18" charset="0"/>
              </a:rPr>
              <a:t>Pordata</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 Fundação Francisco Manuel dos Santos]</a:t>
            </a: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hlinkClick r:id="rId4"/>
              </a:rPr>
              <a:t>https://ec.europa.eu/eurostat</a:t>
            </a:r>
            <a:r>
              <a:rPr lang="pt-PT" b="1" dirty="0">
                <a:latin typeface="Calibri" panose="020F0502020204030204" pitchFamily="34" charset="0"/>
                <a:ea typeface="Calibri" panose="020F0502020204030204" pitchFamily="34" charset="0"/>
                <a:cs typeface="Times New Roman" panose="02020603050405020304" pitchFamily="18" charset="0"/>
              </a:rPr>
              <a:t> [Eurostat </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r>
              <a:rPr lang="pt-PT" b="1" dirty="0">
                <a:latin typeface="Calibri" panose="020F0502020204030204" pitchFamily="34" charset="0"/>
                <a:ea typeface="Calibri" panose="020F0502020204030204" pitchFamily="34" charset="0"/>
                <a:cs typeface="Times New Roman" panose="02020603050405020304" pitchFamily="18" charset="0"/>
              </a:rPr>
              <a:t> Estatísticas da União Europeia]</a:t>
            </a: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TOCA A TRABALHAR!</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87CB2C9-20B5-4B1B-B136-F1F087A56BA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9458" name="Picture 2" descr="10+ Melhores Ideias de significados | dicionário online, dicionário, língua  portuguesa">
            <a:extLst>
              <a:ext uri="{FF2B5EF4-FFF2-40B4-BE49-F238E27FC236}">
                <a16:creationId xmlns:a16="http://schemas.microsoft.com/office/drawing/2014/main" id="{AC9338AD-D070-48E2-B094-67E6A1C8F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007" y="715565"/>
            <a:ext cx="2215601" cy="391485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C Portátil 11&quot; N3350 4GB/16GB Chrome OS ChromeBook G6 (RECONDICIONADO) -  HP | Castro Electrónica, Lda">
            <a:extLst>
              <a:ext uri="{FF2B5EF4-FFF2-40B4-BE49-F238E27FC236}">
                <a16:creationId xmlns:a16="http://schemas.microsoft.com/office/drawing/2014/main" id="{A80BAA1C-AD9B-4133-8BF3-827E7ED0E9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687" y="313244"/>
            <a:ext cx="7130573" cy="4691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itizen, crowd, group, mob, people, population, users icon | Icon ">
            <a:extLst>
              <a:ext uri="{FF2B5EF4-FFF2-40B4-BE49-F238E27FC236}">
                <a16:creationId xmlns:a16="http://schemas.microsoft.com/office/drawing/2014/main" id="{A3E749E5-2C3C-4A13-B7BD-CD79559F65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1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t>PERGUNTAS</a:t>
            </a:r>
          </a:p>
          <a:p>
            <a:pPr algn="ctr"/>
            <a:endParaRPr lang="pt-PT" dirty="0"/>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15F7CA98-A25D-4B32-AE12-7AA083EDD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pic>
        <p:nvPicPr>
          <p:cNvPr id="17" name="Imagem 16">
            <a:extLst>
              <a:ext uri="{FF2B5EF4-FFF2-40B4-BE49-F238E27FC236}">
                <a16:creationId xmlns:a16="http://schemas.microsoft.com/office/drawing/2014/main" id="{23A77736-CAD7-45E4-9266-71620A123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262" y="3556095"/>
            <a:ext cx="1203300" cy="1319035"/>
          </a:xfrm>
          <a:prstGeom prst="rect">
            <a:avLst/>
          </a:prstGeom>
        </p:spPr>
      </p:pic>
      <p:sp>
        <p:nvSpPr>
          <p:cNvPr id="18" name="CaixaDeTexto 17">
            <a:extLst>
              <a:ext uri="{FF2B5EF4-FFF2-40B4-BE49-F238E27FC236}">
                <a16:creationId xmlns:a16="http://schemas.microsoft.com/office/drawing/2014/main" id="{EABDA055-441F-4507-8090-F82D7438A984}"/>
              </a:ext>
            </a:extLst>
          </p:cNvPr>
          <p:cNvSpPr txBox="1"/>
          <p:nvPr/>
        </p:nvSpPr>
        <p:spPr>
          <a:xfrm>
            <a:off x="2108578" y="280073"/>
            <a:ext cx="5359022" cy="5078313"/>
          </a:xfrm>
          <a:prstGeom prst="rect">
            <a:avLst/>
          </a:prstGeom>
          <a:solidFill>
            <a:schemeClr val="bg1"/>
          </a:solidFill>
          <a:ln>
            <a:solidFill>
              <a:srgbClr val="FF0000"/>
            </a:solidFill>
          </a:ln>
        </p:spPr>
        <p:txBody>
          <a:bodyPr wrap="square" rtlCol="0">
            <a:spAutoFit/>
          </a:bodyPr>
          <a:lstStyle/>
          <a:p>
            <a:pPr algn="ctr"/>
            <a:endParaRPr lang="pt-PT" b="1" u="sng" dirty="0">
              <a:latin typeface="Comic Sans MS" panose="030F0702030302020204" pitchFamily="66" charset="0"/>
            </a:endParaRPr>
          </a:p>
          <a:p>
            <a:pPr algn="ctr"/>
            <a:r>
              <a:rPr lang="pt-PT" b="1" u="sng" dirty="0">
                <a:solidFill>
                  <a:srgbClr val="00B050"/>
                </a:solidFill>
                <a:latin typeface="Comic Sans MS" panose="030F0702030302020204" pitchFamily="66" charset="0"/>
              </a:rPr>
              <a:t>QUE INDICADORES DEMOGRÁFICOS CONHECES?</a:t>
            </a:r>
            <a:endParaRPr lang="pt-PT" b="1" i="0" u="sng" strike="noStrike" baseline="0" dirty="0">
              <a:solidFill>
                <a:srgbClr val="00B050"/>
              </a:solidFill>
              <a:latin typeface="Comic Sans MS" panose="030F0702030302020204" pitchFamily="66" charset="0"/>
            </a:endParaRPr>
          </a:p>
          <a:p>
            <a:pPr algn="ctr"/>
            <a:endParaRPr lang="pt-PT" b="0" i="0" u="none" strike="noStrike" baseline="0" dirty="0">
              <a:solidFill>
                <a:srgbClr val="000000"/>
              </a:solidFill>
              <a:latin typeface="Comic Sans MS" panose="030F0702030302020204" pitchFamily="66" charset="0"/>
            </a:endParaRPr>
          </a:p>
          <a:p>
            <a:pPr marL="342900" indent="-342900" algn="ctr">
              <a:buAutoNum type="arabicPeriod"/>
            </a:pPr>
            <a:r>
              <a:rPr lang="pt-PT" b="1" dirty="0">
                <a:latin typeface="Comic Sans MS" panose="030F0702030302020204" pitchFamily="66" charset="0"/>
              </a:rPr>
              <a:t>O que é a Natalidade?</a:t>
            </a:r>
          </a:p>
          <a:p>
            <a:pPr algn="ctr"/>
            <a:endParaRPr lang="pt-PT" b="1" dirty="0">
              <a:solidFill>
                <a:srgbClr val="FF0000"/>
              </a:solidFill>
              <a:latin typeface="Comic Sans MS" panose="030F0702030302020204" pitchFamily="66" charset="0"/>
            </a:endParaRPr>
          </a:p>
          <a:p>
            <a:pPr algn="ctr"/>
            <a:r>
              <a:rPr lang="pt-PT" b="1" dirty="0">
                <a:latin typeface="Comic Sans MS" panose="030F0702030302020204" pitchFamily="66" charset="0"/>
              </a:rPr>
              <a:t>2. O que é a Mortalidade?</a:t>
            </a:r>
          </a:p>
          <a:p>
            <a:pPr algn="ctr"/>
            <a:endParaRPr lang="pt-PT" b="1" dirty="0">
              <a:solidFill>
                <a:srgbClr val="FF0000"/>
              </a:solidFill>
              <a:latin typeface="Comic Sans MS" panose="030F0702030302020204" pitchFamily="66" charset="0"/>
            </a:endParaRPr>
          </a:p>
          <a:p>
            <a:pPr algn="ctr"/>
            <a:r>
              <a:rPr lang="pt-PT" b="1" dirty="0">
                <a:latin typeface="Comic Sans MS" panose="030F0702030302020204" pitchFamily="66" charset="0"/>
              </a:rPr>
              <a:t>3. O que é a Mortalidade Infantil?</a:t>
            </a:r>
          </a:p>
          <a:p>
            <a:pPr algn="ctr"/>
            <a:endParaRPr lang="pt-PT" b="1" dirty="0">
              <a:solidFill>
                <a:srgbClr val="FF0000"/>
              </a:solidFill>
              <a:latin typeface="Comic Sans MS" panose="030F0702030302020204" pitchFamily="66" charset="0"/>
            </a:endParaRPr>
          </a:p>
          <a:p>
            <a:pPr algn="ctr"/>
            <a:r>
              <a:rPr lang="pt-PT" b="1" dirty="0">
                <a:latin typeface="Comic Sans MS" panose="030F0702030302020204" pitchFamily="66" charset="0"/>
              </a:rPr>
              <a:t>4. O que é a Taxa Bruta de Natalidade</a:t>
            </a:r>
            <a:r>
              <a:rPr lang="pt-PT" b="1" i="0" u="none" strike="noStrike" baseline="0" dirty="0">
                <a:solidFill>
                  <a:srgbClr val="000000"/>
                </a:solidFill>
                <a:latin typeface="Comic Sans MS" panose="030F0702030302020204" pitchFamily="66" charset="0"/>
              </a:rPr>
              <a:t>?</a:t>
            </a:r>
          </a:p>
          <a:p>
            <a:pPr algn="ctr"/>
            <a:endParaRPr lang="pt-PT" b="1" dirty="0">
              <a:solidFill>
                <a:srgbClr val="FF0000"/>
              </a:solidFill>
              <a:latin typeface="Comic Sans MS" panose="030F0702030302020204" pitchFamily="66" charset="0"/>
            </a:endParaRPr>
          </a:p>
          <a:p>
            <a:pPr algn="ctr"/>
            <a:r>
              <a:rPr lang="pt-PT" b="1" dirty="0">
                <a:latin typeface="Comic Sans MS" panose="030F0702030302020204" pitchFamily="66" charset="0"/>
              </a:rPr>
              <a:t>5. O que é a Taxa Bruta de Mortalidade?</a:t>
            </a:r>
          </a:p>
          <a:p>
            <a:pPr algn="ctr"/>
            <a:endParaRPr lang="pt-PT" b="1" i="0" u="none" strike="noStrike" baseline="0" dirty="0">
              <a:solidFill>
                <a:srgbClr val="FF0000"/>
              </a:solidFill>
              <a:latin typeface="Comic Sans MS" panose="030F0702030302020204" pitchFamily="66" charset="0"/>
            </a:endParaRPr>
          </a:p>
          <a:p>
            <a:pPr algn="ctr"/>
            <a:r>
              <a:rPr lang="pt-PT" b="1" dirty="0">
                <a:latin typeface="Comic Sans MS" panose="030F0702030302020204" pitchFamily="66" charset="0"/>
              </a:rPr>
              <a:t>6. O que é o Saldo Natural?</a:t>
            </a:r>
          </a:p>
          <a:p>
            <a:pPr algn="ctr"/>
            <a:endParaRPr lang="pt-PT" b="1" i="0" u="none" strike="noStrike" baseline="0" dirty="0">
              <a:solidFill>
                <a:srgbClr val="FF0000"/>
              </a:solidFill>
              <a:latin typeface="Comic Sans MS" panose="030F0702030302020204" pitchFamily="66" charset="0"/>
            </a:endParaRPr>
          </a:p>
          <a:p>
            <a:pPr algn="ctr"/>
            <a:r>
              <a:rPr lang="pt-PT" b="1" dirty="0">
                <a:latin typeface="Comic Sans MS" panose="030F0702030302020204" pitchFamily="66" charset="0"/>
              </a:rPr>
              <a:t>7. O que é a Esperança Média de Vida?</a:t>
            </a:r>
          </a:p>
          <a:p>
            <a:pPr algn="ctr"/>
            <a:endParaRPr lang="pt-PT" b="1" i="0" u="none" strike="noStrike" baseline="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83727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Vamos descobrir Portugal com a Geografia A!</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Vamos estar com atenção às Estatísticas da População!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Vamos TODOS terminar o ano em beleza!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OBRIGADO!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87CB2C9-20B5-4B1B-B136-F1F087A56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8434" name="Picture 2" descr="Time to explore (Calvin &amp; Hobbes) [1920x1200] : ComicWalls">
            <a:extLst>
              <a:ext uri="{FF2B5EF4-FFF2-40B4-BE49-F238E27FC236}">
                <a16:creationId xmlns:a16="http://schemas.microsoft.com/office/drawing/2014/main" id="{D4E10C5C-FE9F-4B32-8507-20384F9C3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975" y="0"/>
            <a:ext cx="7672049" cy="4795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itizen, crowd, group, mob, people, population, users icon | Icon ">
            <a:extLst>
              <a:ext uri="{FF2B5EF4-FFF2-40B4-BE49-F238E27FC236}">
                <a16:creationId xmlns:a16="http://schemas.microsoft.com/office/drawing/2014/main" id="{ACDF662E-20D1-4B5C-B3D2-464FBDFF0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0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1F82D4D-E910-45E7-A164-E317A9EA6BD0}"/>
              </a:ext>
            </a:extLst>
          </p:cNvPr>
          <p:cNvSpPr txBox="1"/>
          <p:nvPr/>
        </p:nvSpPr>
        <p:spPr>
          <a:xfrm>
            <a:off x="9534452" y="6024474"/>
            <a:ext cx="2656431" cy="830997"/>
          </a:xfrm>
          <a:prstGeom prst="rect">
            <a:avLst/>
          </a:prstGeom>
          <a:noFill/>
        </p:spPr>
        <p:txBody>
          <a:bodyPr wrap="square" rtlCol="0">
            <a:spAutoFit/>
          </a:bodyPr>
          <a:lstStyle/>
          <a:p>
            <a:pPr algn="l"/>
            <a:r>
              <a:rPr lang="pt-PT" sz="1200" dirty="0"/>
              <a:t>GEOGRAFIA A – 10.º ANO</a:t>
            </a:r>
          </a:p>
          <a:p>
            <a:pPr algn="l"/>
            <a:r>
              <a:rPr lang="pt-PT" sz="1200" dirty="0"/>
              <a:t>TEMA 1 / SUBTEMA 1.1.</a:t>
            </a:r>
          </a:p>
          <a:p>
            <a:pPr algn="l"/>
            <a:r>
              <a:rPr lang="pt-PT" sz="1200" dirty="0"/>
              <a:t>Agrupamento de Escolas António Nobre</a:t>
            </a:r>
          </a:p>
          <a:p>
            <a:pPr algn="l"/>
            <a:r>
              <a:rPr lang="pt-PT" sz="1200" dirty="0"/>
              <a:t>© Miguel Coelho 2020</a:t>
            </a:r>
          </a:p>
        </p:txBody>
      </p:sp>
      <p:pic>
        <p:nvPicPr>
          <p:cNvPr id="3" name="Picture 4" descr="Citizen, crowd, group, mob, people, population, users icon | Icon ">
            <a:extLst>
              <a:ext uri="{FF2B5EF4-FFF2-40B4-BE49-F238E27FC236}">
                <a16:creationId xmlns:a16="http://schemas.microsoft.com/office/drawing/2014/main" id="{7657707B-6F25-44F0-B347-236A8A9BF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6" y="353786"/>
            <a:ext cx="6150428" cy="615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t>RESPOSTAS</a:t>
            </a:r>
          </a:p>
          <a:p>
            <a:pPr algn="ctr"/>
            <a:r>
              <a:rPr lang="pt-PT" dirty="0"/>
              <a:t>ANOTAR AS RESPOSTAS DS ALUNOS NO QUADRO</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15F7CA98-A25D-4B32-AE12-7AA083EDD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682" y="2103853"/>
            <a:ext cx="2571750" cy="3390900"/>
          </a:xfrm>
          <a:prstGeom prst="rect">
            <a:avLst/>
          </a:prstGeom>
        </p:spPr>
      </p:pic>
      <p:pic>
        <p:nvPicPr>
          <p:cNvPr id="17" name="Imagem 16">
            <a:extLst>
              <a:ext uri="{FF2B5EF4-FFF2-40B4-BE49-F238E27FC236}">
                <a16:creationId xmlns:a16="http://schemas.microsoft.com/office/drawing/2014/main" id="{23A77736-CAD7-45E4-9266-71620A123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262" y="3556095"/>
            <a:ext cx="1203300" cy="1319035"/>
          </a:xfrm>
          <a:prstGeom prst="rect">
            <a:avLst/>
          </a:prstGeom>
        </p:spPr>
      </p:pic>
      <p:sp>
        <p:nvSpPr>
          <p:cNvPr id="18" name="CaixaDeTexto 17">
            <a:extLst>
              <a:ext uri="{FF2B5EF4-FFF2-40B4-BE49-F238E27FC236}">
                <a16:creationId xmlns:a16="http://schemas.microsoft.com/office/drawing/2014/main" id="{EABDA055-441F-4507-8090-F82D7438A984}"/>
              </a:ext>
            </a:extLst>
          </p:cNvPr>
          <p:cNvSpPr txBox="1"/>
          <p:nvPr/>
        </p:nvSpPr>
        <p:spPr>
          <a:xfrm>
            <a:off x="2108578" y="280073"/>
            <a:ext cx="5359022" cy="5078313"/>
          </a:xfrm>
          <a:prstGeom prst="rect">
            <a:avLst/>
          </a:prstGeom>
          <a:solidFill>
            <a:schemeClr val="bg1"/>
          </a:solidFill>
          <a:ln>
            <a:solidFill>
              <a:srgbClr val="FF0000"/>
            </a:solidFill>
          </a:ln>
        </p:spPr>
        <p:txBody>
          <a:bodyPr wrap="square" rtlCol="0">
            <a:spAutoFit/>
          </a:bodyPr>
          <a:lstStyle/>
          <a:p>
            <a:pPr algn="ctr"/>
            <a:endParaRPr lang="pt-PT" b="1" u="sng" dirty="0">
              <a:latin typeface="Comic Sans MS" panose="030F0702030302020204" pitchFamily="66" charset="0"/>
            </a:endParaRPr>
          </a:p>
          <a:p>
            <a:pPr algn="ctr"/>
            <a:r>
              <a:rPr lang="pt-PT" b="1" u="sng" dirty="0">
                <a:solidFill>
                  <a:srgbClr val="00B050"/>
                </a:solidFill>
                <a:latin typeface="Comic Sans MS" panose="030F0702030302020204" pitchFamily="66" charset="0"/>
              </a:rPr>
              <a:t>QUE INDICADORES DEMOGRÁFICOS CONHECES?</a:t>
            </a:r>
            <a:endParaRPr lang="pt-PT" b="1" i="0" u="sng" strike="noStrike" baseline="0" dirty="0">
              <a:solidFill>
                <a:srgbClr val="00B050"/>
              </a:solidFill>
              <a:latin typeface="Comic Sans MS" panose="030F0702030302020204" pitchFamily="66" charset="0"/>
            </a:endParaRPr>
          </a:p>
          <a:p>
            <a:pPr algn="ctr"/>
            <a:endParaRPr lang="pt-PT" b="0" i="0" u="none" strike="noStrike" baseline="0" dirty="0">
              <a:solidFill>
                <a:srgbClr val="000000"/>
              </a:solidFill>
              <a:latin typeface="Comic Sans MS" panose="030F0702030302020204" pitchFamily="66" charset="0"/>
            </a:endParaRPr>
          </a:p>
          <a:p>
            <a:pPr marL="342900" indent="-342900" algn="ctr">
              <a:buAutoNum type="arabicPeriod"/>
            </a:pPr>
            <a:r>
              <a:rPr lang="pt-PT" b="1" dirty="0">
                <a:latin typeface="Comic Sans MS" panose="030F0702030302020204" pitchFamily="66" charset="0"/>
              </a:rPr>
              <a:t>O que é a Natalidade?</a:t>
            </a:r>
          </a:p>
          <a:p>
            <a:pPr algn="ctr"/>
            <a:r>
              <a:rPr lang="pt-PT" b="1" dirty="0">
                <a:solidFill>
                  <a:srgbClr val="FF0000"/>
                </a:solidFill>
                <a:latin typeface="Comic Sans MS" panose="030F0702030302020204" pitchFamily="66" charset="0"/>
              </a:rPr>
              <a:t>XXXX</a:t>
            </a:r>
          </a:p>
          <a:p>
            <a:pPr algn="ctr"/>
            <a:r>
              <a:rPr lang="pt-PT" b="1" dirty="0">
                <a:latin typeface="Comic Sans MS" panose="030F0702030302020204" pitchFamily="66" charset="0"/>
              </a:rPr>
              <a:t>2. O que é a Mortalidade?</a:t>
            </a:r>
          </a:p>
          <a:p>
            <a:pPr algn="ctr"/>
            <a:r>
              <a:rPr lang="pt-PT" b="1" dirty="0">
                <a:solidFill>
                  <a:srgbClr val="FF0000"/>
                </a:solidFill>
                <a:latin typeface="Comic Sans MS" panose="030F0702030302020204" pitchFamily="66" charset="0"/>
              </a:rPr>
              <a:t>XXXX</a:t>
            </a:r>
          </a:p>
          <a:p>
            <a:pPr algn="ctr"/>
            <a:r>
              <a:rPr lang="pt-PT" b="1" dirty="0">
                <a:latin typeface="Comic Sans MS" panose="030F0702030302020204" pitchFamily="66" charset="0"/>
              </a:rPr>
              <a:t>3. O que é a Mortalidade Infantil?</a:t>
            </a:r>
          </a:p>
          <a:p>
            <a:pPr algn="ctr"/>
            <a:r>
              <a:rPr lang="pt-PT" b="1" dirty="0">
                <a:solidFill>
                  <a:srgbClr val="FF0000"/>
                </a:solidFill>
                <a:latin typeface="Comic Sans MS" panose="030F0702030302020204" pitchFamily="66" charset="0"/>
              </a:rPr>
              <a:t>XXXX</a:t>
            </a:r>
          </a:p>
          <a:p>
            <a:pPr algn="ctr"/>
            <a:r>
              <a:rPr lang="pt-PT" b="1" dirty="0">
                <a:latin typeface="Comic Sans MS" panose="030F0702030302020204" pitchFamily="66" charset="0"/>
              </a:rPr>
              <a:t>4. O que é a Taxa Bruta de Natalidade</a:t>
            </a:r>
            <a:r>
              <a:rPr lang="pt-PT" b="1" i="0" u="none" strike="noStrike" baseline="0" dirty="0">
                <a:solidFill>
                  <a:srgbClr val="000000"/>
                </a:solidFill>
                <a:latin typeface="Comic Sans MS" panose="030F0702030302020204" pitchFamily="66" charset="0"/>
              </a:rPr>
              <a:t>?</a:t>
            </a:r>
          </a:p>
          <a:p>
            <a:pPr algn="ctr"/>
            <a:r>
              <a:rPr lang="pt-PT" b="1" dirty="0">
                <a:solidFill>
                  <a:srgbClr val="FF0000"/>
                </a:solidFill>
                <a:latin typeface="Comic Sans MS" panose="030F0702030302020204" pitchFamily="66" charset="0"/>
              </a:rPr>
              <a:t>XXXX</a:t>
            </a:r>
          </a:p>
          <a:p>
            <a:pPr algn="ctr"/>
            <a:r>
              <a:rPr lang="pt-PT" b="1" dirty="0">
                <a:latin typeface="Comic Sans MS" panose="030F0702030302020204" pitchFamily="66" charset="0"/>
              </a:rPr>
              <a:t>5. O que é a Taxa Bruta de Mortalidade?</a:t>
            </a:r>
          </a:p>
          <a:p>
            <a:pPr algn="ctr"/>
            <a:r>
              <a:rPr lang="pt-PT" b="1" i="0" u="none" strike="noStrike" baseline="0" dirty="0">
                <a:solidFill>
                  <a:srgbClr val="FF0000"/>
                </a:solidFill>
                <a:latin typeface="Comic Sans MS" panose="030F0702030302020204" pitchFamily="66" charset="0"/>
              </a:rPr>
              <a:t>XXXX</a:t>
            </a:r>
          </a:p>
          <a:p>
            <a:pPr algn="ctr"/>
            <a:r>
              <a:rPr lang="pt-PT" b="1" dirty="0">
                <a:latin typeface="Comic Sans MS" panose="030F0702030302020204" pitchFamily="66" charset="0"/>
              </a:rPr>
              <a:t>6. O que é o Saldo Natural?</a:t>
            </a:r>
          </a:p>
          <a:p>
            <a:pPr algn="ctr"/>
            <a:r>
              <a:rPr lang="pt-PT" b="1" i="0" u="none" strike="noStrike" baseline="0" dirty="0">
                <a:solidFill>
                  <a:srgbClr val="FF0000"/>
                </a:solidFill>
                <a:latin typeface="Comic Sans MS" panose="030F0702030302020204" pitchFamily="66" charset="0"/>
              </a:rPr>
              <a:t>XXXX</a:t>
            </a:r>
          </a:p>
          <a:p>
            <a:pPr algn="ctr"/>
            <a:r>
              <a:rPr lang="pt-PT" b="1" dirty="0">
                <a:latin typeface="Comic Sans MS" panose="030F0702030302020204" pitchFamily="66" charset="0"/>
              </a:rPr>
              <a:t>7. O que é a Esperança Média de Vida?</a:t>
            </a:r>
          </a:p>
          <a:p>
            <a:pPr algn="ctr"/>
            <a:r>
              <a:rPr lang="pt-PT" b="1" i="0" u="none" strike="noStrike" baseline="0" dirty="0">
                <a:solidFill>
                  <a:srgbClr val="FF0000"/>
                </a:solidFill>
                <a:latin typeface="Comic Sans MS" panose="030F0702030302020204" pitchFamily="66" charset="0"/>
              </a:rPr>
              <a:t>XXXX</a:t>
            </a:r>
          </a:p>
        </p:txBody>
      </p:sp>
    </p:spTree>
    <p:extLst>
      <p:ext uri="{BB962C8B-B14F-4D97-AF65-F5344CB8AC3E}">
        <p14:creationId xmlns:p14="http://schemas.microsoft.com/office/powerpoint/2010/main" val="6673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E57C43-07D3-450F-B3D5-421A7B115FB8}"/>
              </a:ext>
            </a:extLst>
          </p:cNvPr>
          <p:cNvSpPr txBox="1"/>
          <p:nvPr/>
        </p:nvSpPr>
        <p:spPr>
          <a:xfrm>
            <a:off x="2593973" y="4099"/>
            <a:ext cx="6986099" cy="923330"/>
          </a:xfrm>
          <a:prstGeom prst="rect">
            <a:avLst/>
          </a:prstGeom>
          <a:solidFill>
            <a:schemeClr val="bg1"/>
          </a:solidFill>
          <a:ln>
            <a:solidFill>
              <a:schemeClr val="bg1"/>
            </a:solidFill>
          </a:ln>
        </p:spPr>
        <p:txBody>
          <a:bodyPr wrap="square" rtlCol="0">
            <a:spAutoFit/>
          </a:bodyPr>
          <a:lstStyle/>
          <a:p>
            <a:pPr algn="l"/>
            <a:endParaRPr lang="pt-PT" dirty="0">
              <a:solidFill>
                <a:schemeClr val="bg1"/>
              </a:solidFill>
            </a:endParaRPr>
          </a:p>
          <a:p>
            <a:pPr algn="l"/>
            <a:endParaRPr lang="pt-PT" dirty="0">
              <a:solidFill>
                <a:schemeClr val="bg1"/>
              </a:solidFill>
            </a:endParaRPr>
          </a:p>
          <a:p>
            <a:pPr algn="l"/>
            <a:endParaRPr lang="pt-PT" dirty="0">
              <a:solidFill>
                <a:schemeClr val="bg1"/>
              </a:solidFill>
            </a:endParaRPr>
          </a:p>
        </p:txBody>
      </p:sp>
      <p:pic>
        <p:nvPicPr>
          <p:cNvPr id="9" name="Imagem 8">
            <a:extLst>
              <a:ext uri="{FF2B5EF4-FFF2-40B4-BE49-F238E27FC236}">
                <a16:creationId xmlns:a16="http://schemas.microsoft.com/office/drawing/2014/main" id="{0C930379-E840-4243-B7F0-7E86D7DD1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0" name="Oval 9">
            <a:extLst>
              <a:ext uri="{FF2B5EF4-FFF2-40B4-BE49-F238E27FC236}">
                <a16:creationId xmlns:a16="http://schemas.microsoft.com/office/drawing/2014/main" id="{22182A08-1DE0-4ED6-A09A-A7F03119E23D}"/>
              </a:ext>
            </a:extLst>
          </p:cNvPr>
          <p:cNvSpPr/>
          <p:nvPr/>
        </p:nvSpPr>
        <p:spPr>
          <a:xfrm>
            <a:off x="8420100" y="571500"/>
            <a:ext cx="1955800" cy="800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221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E57C43-07D3-450F-B3D5-421A7B115FB8}"/>
              </a:ext>
            </a:extLst>
          </p:cNvPr>
          <p:cNvSpPr txBox="1"/>
          <p:nvPr/>
        </p:nvSpPr>
        <p:spPr>
          <a:xfrm>
            <a:off x="2593973" y="4099"/>
            <a:ext cx="6986099" cy="923330"/>
          </a:xfrm>
          <a:prstGeom prst="rect">
            <a:avLst/>
          </a:prstGeom>
          <a:solidFill>
            <a:schemeClr val="bg1"/>
          </a:solidFill>
          <a:ln>
            <a:solidFill>
              <a:schemeClr val="bg1"/>
            </a:solidFill>
          </a:ln>
        </p:spPr>
        <p:txBody>
          <a:bodyPr wrap="square" rtlCol="0">
            <a:spAutoFit/>
          </a:bodyPr>
          <a:lstStyle/>
          <a:p>
            <a:pPr algn="l"/>
            <a:endParaRPr lang="pt-PT" dirty="0">
              <a:solidFill>
                <a:schemeClr val="bg1"/>
              </a:solidFill>
            </a:endParaRPr>
          </a:p>
          <a:p>
            <a:pPr algn="l"/>
            <a:endParaRPr lang="pt-PT" dirty="0">
              <a:solidFill>
                <a:schemeClr val="bg1"/>
              </a:solidFill>
            </a:endParaRPr>
          </a:p>
          <a:p>
            <a:pPr algn="l"/>
            <a:endParaRPr lang="pt-PT" dirty="0">
              <a:solidFill>
                <a:schemeClr val="bg1"/>
              </a:solidFill>
            </a:endParaRPr>
          </a:p>
        </p:txBody>
      </p:sp>
      <p:pic>
        <p:nvPicPr>
          <p:cNvPr id="4" name="Imagem 3">
            <a:extLst>
              <a:ext uri="{FF2B5EF4-FFF2-40B4-BE49-F238E27FC236}">
                <a16:creationId xmlns:a16="http://schemas.microsoft.com/office/drawing/2014/main" id="{08E1CF3E-C4CB-4D52-A587-E1540A635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5" name="Oval 4">
            <a:extLst>
              <a:ext uri="{FF2B5EF4-FFF2-40B4-BE49-F238E27FC236}">
                <a16:creationId xmlns:a16="http://schemas.microsoft.com/office/drawing/2014/main" id="{540F0669-FBF8-45C5-90A4-0385F49EA303}"/>
              </a:ext>
            </a:extLst>
          </p:cNvPr>
          <p:cNvSpPr/>
          <p:nvPr/>
        </p:nvSpPr>
        <p:spPr>
          <a:xfrm>
            <a:off x="3619500" y="4749800"/>
            <a:ext cx="1384300" cy="12827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840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1 </a:t>
            </a:r>
            <a:r>
              <a:rPr lang="pt-PT" b="1" dirty="0"/>
              <a:t>Destaque INE – 10-02-2020 (Informação à Comunicação Social – I).</a:t>
            </a:r>
          </a:p>
          <a:p>
            <a:pPr algn="ctr"/>
            <a:r>
              <a:rPr lang="pt-PT" dirty="0"/>
              <a:t>Fonte: </a:t>
            </a:r>
            <a:r>
              <a:rPr lang="pt-PT" dirty="0">
                <a:hlinkClick r:id="rId2">
                  <a:extLst>
                    <a:ext uri="{A12FA001-AC4F-418D-AE19-62706E023703}">
                      <ahyp:hlinkClr xmlns:ahyp="http://schemas.microsoft.com/office/drawing/2018/hyperlinkcolor" val="tx"/>
                    </a:ext>
                  </a:extLst>
                </a:hlinkClick>
              </a:rPr>
              <a:t>https://www.ine.pt</a:t>
            </a:r>
            <a:r>
              <a:rPr lang="pt-PT" dirty="0"/>
              <a:t> (acedido em 05-11-2020).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a:extLst>
              <a:ext uri="{FF2B5EF4-FFF2-40B4-BE49-F238E27FC236}">
                <a16:creationId xmlns:a16="http://schemas.microsoft.com/office/drawing/2014/main" id="{F81DE402-4FEE-4BFD-9982-ED3CF66D75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027" y="132304"/>
            <a:ext cx="9851946" cy="5539015"/>
          </a:xfrm>
          <a:prstGeom prst="rect">
            <a:avLst/>
          </a:prstGeom>
        </p:spPr>
      </p:pic>
      <p:sp>
        <p:nvSpPr>
          <p:cNvPr id="11" name="Oval 10">
            <a:extLst>
              <a:ext uri="{FF2B5EF4-FFF2-40B4-BE49-F238E27FC236}">
                <a16:creationId xmlns:a16="http://schemas.microsoft.com/office/drawing/2014/main" id="{745BF0C9-3903-419B-AAA6-5979F6FBC790}"/>
              </a:ext>
            </a:extLst>
          </p:cNvPr>
          <p:cNvSpPr/>
          <p:nvPr/>
        </p:nvSpPr>
        <p:spPr>
          <a:xfrm>
            <a:off x="8585200" y="1981618"/>
            <a:ext cx="1993900" cy="9410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53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2 </a:t>
            </a:r>
            <a:r>
              <a:rPr lang="pt-PT" b="1" dirty="0"/>
              <a:t>Destaque INE – 10-02-2020 (Informação à Comunicação Social – II).</a:t>
            </a:r>
          </a:p>
          <a:p>
            <a:pPr algn="ctr"/>
            <a:r>
              <a:rPr lang="pt-PT" dirty="0"/>
              <a:t>Fonte: </a:t>
            </a:r>
            <a:r>
              <a:rPr lang="pt-PT" dirty="0">
                <a:hlinkClick r:id="rId2">
                  <a:extLst>
                    <a:ext uri="{A12FA001-AC4F-418D-AE19-62706E023703}">
                      <ahyp:hlinkClr xmlns:ahyp="http://schemas.microsoft.com/office/drawing/2018/hyperlinkcolor" val="tx"/>
                    </a:ext>
                  </a:extLst>
                </a:hlinkClick>
              </a:rPr>
              <a:t>https://www.ine.pt</a:t>
            </a:r>
            <a:r>
              <a:rPr lang="pt-PT" dirty="0"/>
              <a:t> (acedido em 05-11-2020).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a:extLst>
              <a:ext uri="{FF2B5EF4-FFF2-40B4-BE49-F238E27FC236}">
                <a16:creationId xmlns:a16="http://schemas.microsoft.com/office/drawing/2014/main" id="{2878B0D0-72BB-442C-9BA5-FC1A11FFB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757" y="289782"/>
            <a:ext cx="8316486" cy="5382376"/>
          </a:xfrm>
          <a:prstGeom prst="rect">
            <a:avLst/>
          </a:prstGeom>
        </p:spPr>
      </p:pic>
      <p:sp>
        <p:nvSpPr>
          <p:cNvPr id="12" name="Oval 11">
            <a:extLst>
              <a:ext uri="{FF2B5EF4-FFF2-40B4-BE49-F238E27FC236}">
                <a16:creationId xmlns:a16="http://schemas.microsoft.com/office/drawing/2014/main" id="{1CFDD580-2931-46F6-BC87-43939C387E91}"/>
              </a:ext>
            </a:extLst>
          </p:cNvPr>
          <p:cNvSpPr/>
          <p:nvPr/>
        </p:nvSpPr>
        <p:spPr>
          <a:xfrm>
            <a:off x="1851184" y="1319122"/>
            <a:ext cx="947797" cy="4875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a:extLst>
              <a:ext uri="{FF2B5EF4-FFF2-40B4-BE49-F238E27FC236}">
                <a16:creationId xmlns:a16="http://schemas.microsoft.com/office/drawing/2014/main" id="{89C6AFD6-C491-4198-8D1C-D8CCC9D5FE94}"/>
              </a:ext>
            </a:extLst>
          </p:cNvPr>
          <p:cNvSpPr/>
          <p:nvPr/>
        </p:nvSpPr>
        <p:spPr>
          <a:xfrm>
            <a:off x="9266661" y="1333500"/>
            <a:ext cx="947797" cy="4875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Oval 13">
            <a:extLst>
              <a:ext uri="{FF2B5EF4-FFF2-40B4-BE49-F238E27FC236}">
                <a16:creationId xmlns:a16="http://schemas.microsoft.com/office/drawing/2014/main" id="{92117C3B-9104-4689-9055-49761E8DE326}"/>
              </a:ext>
            </a:extLst>
          </p:cNvPr>
          <p:cNvSpPr/>
          <p:nvPr/>
        </p:nvSpPr>
        <p:spPr>
          <a:xfrm>
            <a:off x="1851184" y="4191000"/>
            <a:ext cx="947797" cy="4875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Oval 14">
            <a:extLst>
              <a:ext uri="{FF2B5EF4-FFF2-40B4-BE49-F238E27FC236}">
                <a16:creationId xmlns:a16="http://schemas.microsoft.com/office/drawing/2014/main" id="{7C022406-D3A3-482F-BBE9-7C054F966949}"/>
              </a:ext>
            </a:extLst>
          </p:cNvPr>
          <p:cNvSpPr/>
          <p:nvPr/>
        </p:nvSpPr>
        <p:spPr>
          <a:xfrm>
            <a:off x="9266661" y="4191000"/>
            <a:ext cx="947797" cy="4875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6866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206549"/>
          </a:xfrm>
          <a:prstGeom prst="rect">
            <a:avLst/>
          </a:prstGeom>
          <a:solidFill>
            <a:srgbClr val="92D050"/>
          </a:solidFill>
          <a:ln>
            <a:solidFill>
              <a:srgbClr val="92D050"/>
            </a:solidFill>
          </a:ln>
        </p:spPr>
        <p:txBody>
          <a:bodyPr wrap="square" rtlCol="0">
            <a:spAutoFit/>
          </a:bodyPr>
          <a:lstStyle/>
          <a:p>
            <a:pPr algn="ctr"/>
            <a:endParaRPr lang="pt-PT" b="1" dirty="0">
              <a:latin typeface="Calibri" panose="020F0502020204030204" pitchFamily="34" charset="0"/>
              <a:ea typeface="Calibri" panose="020F0502020204030204" pitchFamily="34" charset="0"/>
              <a:cs typeface="Times New Roman" panose="02020603050405020304" pitchFamily="18" charset="0"/>
            </a:endParaRPr>
          </a:p>
          <a:p>
            <a:pPr algn="ctr"/>
            <a:r>
              <a:rPr lang="pt-PT" b="1" dirty="0">
                <a:solidFill>
                  <a:srgbClr val="FF0000"/>
                </a:solidFill>
              </a:rPr>
              <a:t>FIG. 3 </a:t>
            </a:r>
            <a:r>
              <a:rPr lang="pt-PT" b="1" dirty="0"/>
              <a:t>Destaque INE – 10-02-2020 (Informação à Comunicação Social – III).</a:t>
            </a:r>
          </a:p>
          <a:p>
            <a:pPr algn="ctr"/>
            <a:r>
              <a:rPr lang="pt-PT" dirty="0"/>
              <a:t>Fonte: </a:t>
            </a:r>
            <a:r>
              <a:rPr lang="pt-PT" dirty="0">
                <a:hlinkClick r:id="rId2">
                  <a:extLst>
                    <a:ext uri="{A12FA001-AC4F-418D-AE19-62706E023703}">
                      <ahyp:hlinkClr xmlns:ahyp="http://schemas.microsoft.com/office/drawing/2018/hyperlinkcolor" val="tx"/>
                    </a:ext>
                  </a:extLst>
                </a:hlinkClick>
              </a:rPr>
              <a:t>https://www.ine.pt</a:t>
            </a:r>
            <a:r>
              <a:rPr lang="pt-PT" dirty="0"/>
              <a:t> (acedido em 05-11-2020).</a:t>
            </a:r>
          </a:p>
          <a:p>
            <a:pPr algn="ctr">
              <a:lnSpc>
                <a:spcPct val="107000"/>
              </a:lnSpc>
              <a:spcAft>
                <a:spcPts val="800"/>
              </a:spcAft>
            </a:pPr>
            <a:endParaRPr lang="pt-PT"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6993780B-6112-4031-84D6-67E5202EC260}"/>
              </a:ext>
            </a:extLst>
          </p:cNvPr>
          <p:cNvSpPr/>
          <p:nvPr/>
        </p:nvSpPr>
        <p:spPr>
          <a:xfrm>
            <a:off x="9266663" y="880945"/>
            <a:ext cx="2194186" cy="37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BDB4BD1E-43A7-4D67-A4C0-14B2FCCB6E99}"/>
              </a:ext>
            </a:extLst>
          </p:cNvPr>
          <p:cNvSpPr/>
          <p:nvPr/>
        </p:nvSpPr>
        <p:spPr>
          <a:xfrm>
            <a:off x="517892" y="5517752"/>
            <a:ext cx="10942958" cy="140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a:extLst>
              <a:ext uri="{FF2B5EF4-FFF2-40B4-BE49-F238E27FC236}">
                <a16:creationId xmlns:a16="http://schemas.microsoft.com/office/drawing/2014/main" id="{544A559E-8880-46EA-93C6-10FAA6D2C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93" y="584032"/>
            <a:ext cx="10337157" cy="5089992"/>
          </a:xfrm>
          <a:prstGeom prst="rect">
            <a:avLst/>
          </a:prstGeom>
        </p:spPr>
      </p:pic>
      <p:sp>
        <p:nvSpPr>
          <p:cNvPr id="11" name="Seta: Para a Direita 10">
            <a:extLst>
              <a:ext uri="{FF2B5EF4-FFF2-40B4-BE49-F238E27FC236}">
                <a16:creationId xmlns:a16="http://schemas.microsoft.com/office/drawing/2014/main" id="{98773513-CC88-4A9B-9CA0-B6E17B60ADB3}"/>
              </a:ext>
            </a:extLst>
          </p:cNvPr>
          <p:cNvSpPr/>
          <p:nvPr/>
        </p:nvSpPr>
        <p:spPr>
          <a:xfrm rot="10800000">
            <a:off x="11197895" y="3231180"/>
            <a:ext cx="819058" cy="8963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ara a Direita 11">
            <a:extLst>
              <a:ext uri="{FF2B5EF4-FFF2-40B4-BE49-F238E27FC236}">
                <a16:creationId xmlns:a16="http://schemas.microsoft.com/office/drawing/2014/main" id="{0D7159AD-D155-44AF-9588-F2F6D4DD07F7}"/>
              </a:ext>
            </a:extLst>
          </p:cNvPr>
          <p:cNvSpPr/>
          <p:nvPr/>
        </p:nvSpPr>
        <p:spPr>
          <a:xfrm rot="5400000">
            <a:off x="9568031" y="1335537"/>
            <a:ext cx="1141068" cy="2318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a Direita 12">
            <a:extLst>
              <a:ext uri="{FF2B5EF4-FFF2-40B4-BE49-F238E27FC236}">
                <a16:creationId xmlns:a16="http://schemas.microsoft.com/office/drawing/2014/main" id="{4ECDFE27-0DE6-4E1B-903D-EA1B36B230FD}"/>
              </a:ext>
            </a:extLst>
          </p:cNvPr>
          <p:cNvSpPr/>
          <p:nvPr/>
        </p:nvSpPr>
        <p:spPr>
          <a:xfrm rot="5400000">
            <a:off x="6489252" y="1315438"/>
            <a:ext cx="1141068" cy="2318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575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19819</TotalTime>
  <Words>1176</Words>
  <Application>Microsoft Office PowerPoint</Application>
  <PresentationFormat>Ecrã Panorâmico</PresentationFormat>
  <Paragraphs>152</Paragraphs>
  <Slides>31</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31</vt:i4>
      </vt:variant>
    </vt:vector>
  </HeadingPairs>
  <TitlesOfParts>
    <vt:vector size="37" baseType="lpstr">
      <vt:lpstr>Arial</vt:lpstr>
      <vt:lpstr>Calibri</vt:lpstr>
      <vt:lpstr>Calibri Light</vt:lpstr>
      <vt:lpstr>Comic Sans MS</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Miguel</dc:creator>
  <cp:lastModifiedBy>Miguel</cp:lastModifiedBy>
  <cp:revision>211</cp:revision>
  <dcterms:created xsi:type="dcterms:W3CDTF">2020-09-24T16:30:28Z</dcterms:created>
  <dcterms:modified xsi:type="dcterms:W3CDTF">2021-05-25T21:01:04Z</dcterms:modified>
</cp:coreProperties>
</file>