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8" r:id="rId2"/>
    <p:sldId id="296" r:id="rId3"/>
    <p:sldId id="464" r:id="rId4"/>
    <p:sldId id="422" r:id="rId5"/>
    <p:sldId id="465" r:id="rId6"/>
    <p:sldId id="466" r:id="rId7"/>
    <p:sldId id="471" r:id="rId8"/>
    <p:sldId id="472" r:id="rId9"/>
    <p:sldId id="467" r:id="rId10"/>
    <p:sldId id="468" r:id="rId11"/>
    <p:sldId id="469" r:id="rId12"/>
    <p:sldId id="470" r:id="rId13"/>
    <p:sldId id="473" r:id="rId14"/>
    <p:sldId id="478" r:id="rId15"/>
    <p:sldId id="489" r:id="rId16"/>
    <p:sldId id="474" r:id="rId17"/>
    <p:sldId id="479" r:id="rId18"/>
    <p:sldId id="481" r:id="rId19"/>
    <p:sldId id="475" r:id="rId20"/>
    <p:sldId id="482" r:id="rId21"/>
    <p:sldId id="485" r:id="rId22"/>
    <p:sldId id="484" r:id="rId23"/>
    <p:sldId id="476" r:id="rId24"/>
    <p:sldId id="483" r:id="rId25"/>
    <p:sldId id="486" r:id="rId26"/>
    <p:sldId id="477" r:id="rId27"/>
    <p:sldId id="487" r:id="rId28"/>
    <p:sldId id="459" r:id="rId29"/>
    <p:sldId id="488" r:id="rId30"/>
    <p:sldId id="287" r:id="rId31"/>
    <p:sldId id="286" r:id="rId32"/>
    <p:sldId id="284" r:id="rId3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00B"/>
    <a:srgbClr val="82FF09"/>
    <a:srgbClr val="FFFFCC"/>
    <a:srgbClr val="E0C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8" d="100"/>
          <a:sy n="68" d="100"/>
        </p:scale>
        <p:origin x="8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39E8F2-7140-4B2B-B96A-3541D1629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FD9853D-0A6F-4FE7-9CF2-29931BC05F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BEB7AE4-9718-4D28-BACA-024EDE664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F6EB232-F9F8-41CD-8074-B95E5E40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8C011D3-A4F1-4DD9-B806-B90958205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37990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346DC-F862-4574-A503-DA36C767C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0C177590-E6DF-40BD-A754-D11955555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C677EB6-F1A3-4976-BEA8-23AA77E8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58606B6-B004-4714-992B-8E2A02A7D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DEF3933-9D1B-41F7-B09E-657F4A2F7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241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95C94E-3D5A-42EB-ADBD-DC9100DBFF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0739B056-0A97-4AA7-A62C-DE4D80619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37639AF-89C0-48C4-AF24-45622041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0DC2132-AEE6-4E54-81A4-A228C9BED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7BB2655-8ADE-40B3-A10B-7A8F3FAB4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3371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F195F7-1283-41B7-81B0-9EBAEDDB0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96C460A-C24A-41D4-A02E-EF3D5DC57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1FAC251-6E71-452F-A6FB-5F4D953CD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1D28216-B483-46BD-B2FA-7CC15C35F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9E6F10E-2545-4FCB-8E54-4C9D35889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4377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8EAD3A-884A-42D3-83F8-82FBB6108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C6E784C-2C55-409F-81B1-756784A83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848A887-7AFC-47F9-BA20-693649CA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3F68389-3E63-4E9B-B87F-951F6BF61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4EA34CC-2ED2-4DF8-8904-E1C4EE797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71595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7C8982-7C63-4CDA-9225-9DFBEFA01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88DB267-D520-4726-A74B-ACD51FB67B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28E8D38-9C11-42C9-9CE4-3A981A3A3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B2EC70B-14DF-45BA-90F6-7D5BDBEAB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1C04A48-1114-4268-B745-3A5F72931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55A1863-7A60-4298-84FF-EC3ADD13C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48421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F5108C-B94C-4E3F-9C13-F65E0C361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EEBFFD6-728D-41DE-866C-1B8EF2D7A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8E76D68-9E7C-4921-A72C-E2B6F0F2B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4F466BAD-F7C2-4011-8D4B-11CBC843E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D37EF06E-82E2-46EC-B708-2F72C6056C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C294CCA3-395C-4F11-9A4B-DDA64CE73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5A4A0502-6FFF-4A31-8FAC-7F5C4223E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A20A4AFC-84EE-4924-9A5D-2AA1D336B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558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776D37-F88B-458D-88F1-A1DD3FC8A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D69130D2-8CD7-46D0-86A8-94B762917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58E28DA3-6598-453A-8E91-65314A869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B883AA1-E741-451C-80FE-5CF1CAFA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6403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5B2418F-A373-4C35-BBC3-6DDCEF624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80018CFA-4750-41F0-B656-D00836F80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1182E4CF-B1C5-45A7-B200-6C0AC436C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12737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C81A32-24B0-45B6-958B-2292DE0BC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0DD381D-B675-4348-97B7-1E931BA2C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1A6F9523-7B85-4675-85A5-5FCF865E7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F10F18F-3645-4D97-94CA-9F102CA86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F9AB712-697C-45DB-B3F0-67D8D6A09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2AB8464-DDDE-4C83-BBBC-2A3E1A696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92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AD4F6-84E6-4CB7-93C1-A7070B4F3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7C680B55-CA71-4D6F-A398-1D041B4EC0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0096042E-152C-41DE-B5CC-AC60901DB8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119F73D-A90E-447A-A8D3-ECED01D3C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80B30ED2-5379-4B31-83F7-ACB15DD4B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3887F11-A42E-43AB-A587-09C0169C3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86932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EF7671CE-F253-4F4B-9919-F25F8EC0D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D5D96C7D-1804-414D-8FE3-BABD896CC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B192ACA-E985-45E9-8E5B-339CCBBC0F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29D5156-5B57-44C5-92FC-44160C46A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55AF9F5-7128-4D04-B90B-FDA59C7B7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531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4.jp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www.dreamoverland.com/areas-protegidas" TargetMode="External"/><Relationship Id="rId7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jpg"/><Relationship Id="rId4" Type="http://schemas.openxmlformats.org/officeDocument/2006/relationships/hyperlink" Target="https://florestas.pt/saiba-mais/qual-a-dimensao-do-patrimonio-natural-de-portugal" TargetMode="External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fcn.madeira.gov.pt/areas-protegidas/areas-classificadas-da-ram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4.jp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embaixadadabiodiversidade.blogspot.com/2010/08/areas-protegidas-na-area-metropolitana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portoarc.blogspot.com/2013/02/bairros-da-cidade-xxxi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4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jpeg"/><Relationship Id="rId3" Type="http://schemas.openxmlformats.org/officeDocument/2006/relationships/image" Target="../media/image4.jp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17" Type="http://schemas.openxmlformats.org/officeDocument/2006/relationships/image" Target="../media/image29.png"/><Relationship Id="rId2" Type="http://schemas.openxmlformats.org/officeDocument/2006/relationships/image" Target="../media/image2.jpe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dge.mec.pt/.pt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dge.mec.pt/.pt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hyperlink" Target="https://www.suma.pt/" TargetMode="External"/><Relationship Id="rId7" Type="http://schemas.openxmlformats.org/officeDocument/2006/relationships/hyperlink" Target="https://www.aguasdoporto.pt/" TargetMode="External"/><Relationship Id="rId2" Type="http://schemas.openxmlformats.org/officeDocument/2006/relationships/hyperlink" Target="https://www.lipor.pt/pt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addp.pt/" TargetMode="External"/><Relationship Id="rId11" Type="http://schemas.openxmlformats.org/officeDocument/2006/relationships/image" Target="../media/image4.jpg"/><Relationship Id="rId5" Type="http://schemas.openxmlformats.org/officeDocument/2006/relationships/hyperlink" Target="https://www.adnorte.pt/" TargetMode="External"/><Relationship Id="rId10" Type="http://schemas.openxmlformats.org/officeDocument/2006/relationships/image" Target="../media/image34.jpeg"/><Relationship Id="rId4" Type="http://schemas.openxmlformats.org/officeDocument/2006/relationships/hyperlink" Target="https://www.adp.pt/" TargetMode="External"/><Relationship Id="rId9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nion Dave's Adventures: #16 Make a Daisy Chain | Dave was … | Flickr">
            <a:extLst>
              <a:ext uri="{FF2B5EF4-FFF2-40B4-BE49-F238E27FC236}">
                <a16:creationId xmlns:a16="http://schemas.microsoft.com/office/drawing/2014/main" id="{81439BAB-1501-4B09-8055-8A0F3AF6F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00" y="-235748"/>
            <a:ext cx="12229699" cy="735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532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wift Basics &#10; ">
            <a:extLst>
              <a:ext uri="{FF2B5EF4-FFF2-40B4-BE49-F238E27FC236}">
                <a16:creationId xmlns:a16="http://schemas.microsoft.com/office/drawing/2014/main" id="{2DBAA220-12D8-4F47-AC10-0411072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4" y="-13854"/>
            <a:ext cx="7585061" cy="569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1B03646-E6E4-4A01-A3B2-FDF9B02B65E9}"/>
              </a:ext>
            </a:extLst>
          </p:cNvPr>
          <p:cNvSpPr/>
          <p:nvPr/>
        </p:nvSpPr>
        <p:spPr>
          <a:xfrm>
            <a:off x="7487089" y="520444"/>
            <a:ext cx="2650210" cy="873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33FD3C5-EAE0-45EE-9217-6AB456646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2" y="3556095"/>
            <a:ext cx="1203300" cy="131903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6203084"/>
            <a:ext cx="1219200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cs typeface="Times New Roman" panose="02020603050405020304" pitchFamily="18" charset="0"/>
              </a:rPr>
              <a:t>RESPOSTAS</a:t>
            </a:r>
          </a:p>
          <a:p>
            <a:pPr algn="ctr"/>
            <a:endParaRPr lang="pt-PT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7177643-D5AC-45CC-AA6B-BDE2F905DB20}"/>
              </a:ext>
            </a:extLst>
          </p:cNvPr>
          <p:cNvSpPr txBox="1"/>
          <p:nvPr/>
        </p:nvSpPr>
        <p:spPr>
          <a:xfrm>
            <a:off x="2108578" y="280073"/>
            <a:ext cx="5359022" cy="563231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u="sng" dirty="0">
              <a:latin typeface="Comic Sans MS" panose="030F0702030302020204" pitchFamily="66" charset="0"/>
            </a:endParaRP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QUE ÁREA PROTEGIDA, DE ÂMBITO NACIONAL, CONHECES </a:t>
            </a: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NA REGIÃO DO ALENTEJO…</a:t>
            </a:r>
            <a:endParaRPr lang="pt-PT" b="1" i="0" u="sng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1. … que seja um Parque Natural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localizado no litoral?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o Parque Natural do Sudoeste Alentejano 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e Costa Vicentina.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2. … que seja um Parque Natural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com nome de rio?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o Parque Natural do Vale do Guadiana.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3. … que seja um Parque Natural com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o nome de uma serra?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o Parque Natural de São Mamede.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4. … que seja uma Reserva Natural?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a Reserva Natural da Serra da Malcata. 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É a</a:t>
            </a:r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 Reserva Natural das</a:t>
            </a:r>
            <a:r>
              <a:rPr lang="pt-PT" b="1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 Lagoas de Santo André e da Sancha</a:t>
            </a:r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474C334-21FD-4C0E-99FD-D239D6A43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8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wift Basics &#10; ">
            <a:extLst>
              <a:ext uri="{FF2B5EF4-FFF2-40B4-BE49-F238E27FC236}">
                <a16:creationId xmlns:a16="http://schemas.microsoft.com/office/drawing/2014/main" id="{2DBAA220-12D8-4F47-AC10-0411072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4" y="-13854"/>
            <a:ext cx="7585061" cy="569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1B03646-E6E4-4A01-A3B2-FDF9B02B65E9}"/>
              </a:ext>
            </a:extLst>
          </p:cNvPr>
          <p:cNvSpPr/>
          <p:nvPr/>
        </p:nvSpPr>
        <p:spPr>
          <a:xfrm>
            <a:off x="7487089" y="520444"/>
            <a:ext cx="2650210" cy="873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33FD3C5-EAE0-45EE-9217-6AB456646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2" y="3556095"/>
            <a:ext cx="1203300" cy="131903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6203084"/>
            <a:ext cx="1219200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cs typeface="Times New Roman" panose="02020603050405020304" pitchFamily="18" charset="0"/>
              </a:rPr>
              <a:t>PERGUNTAS</a:t>
            </a:r>
          </a:p>
          <a:p>
            <a:pPr algn="ctr"/>
            <a:endParaRPr lang="pt-PT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7177643-D5AC-45CC-AA6B-BDE2F905DB20}"/>
              </a:ext>
            </a:extLst>
          </p:cNvPr>
          <p:cNvSpPr txBox="1"/>
          <p:nvPr/>
        </p:nvSpPr>
        <p:spPr>
          <a:xfrm>
            <a:off x="2108578" y="280073"/>
            <a:ext cx="5359022" cy="563231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u="sng" dirty="0">
              <a:latin typeface="Comic Sans MS" panose="030F0702030302020204" pitchFamily="66" charset="0"/>
            </a:endParaRP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QUE ÁREA PROTEGIDA, DE ÂMBITO NACIONAL, CONHECES </a:t>
            </a: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NA REGIÃO DO ALGARVE…</a:t>
            </a:r>
            <a:endParaRPr lang="pt-PT" b="1" i="0" u="sng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1. … que seja um Parque Natural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localizado no litoral?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2. … que seja uma Reserva Natural?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474C334-21FD-4C0E-99FD-D239D6A43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2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wift Basics &#10; ">
            <a:extLst>
              <a:ext uri="{FF2B5EF4-FFF2-40B4-BE49-F238E27FC236}">
                <a16:creationId xmlns:a16="http://schemas.microsoft.com/office/drawing/2014/main" id="{2DBAA220-12D8-4F47-AC10-0411072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4" y="-13854"/>
            <a:ext cx="7585061" cy="569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1B03646-E6E4-4A01-A3B2-FDF9B02B65E9}"/>
              </a:ext>
            </a:extLst>
          </p:cNvPr>
          <p:cNvSpPr/>
          <p:nvPr/>
        </p:nvSpPr>
        <p:spPr>
          <a:xfrm>
            <a:off x="7487089" y="520444"/>
            <a:ext cx="2650210" cy="873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33FD3C5-EAE0-45EE-9217-6AB456646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2" y="3556095"/>
            <a:ext cx="1203300" cy="131903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6203084"/>
            <a:ext cx="1219200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cs typeface="Times New Roman" panose="02020603050405020304" pitchFamily="18" charset="0"/>
              </a:rPr>
              <a:t>RESPOSTAS</a:t>
            </a:r>
          </a:p>
          <a:p>
            <a:pPr algn="ctr"/>
            <a:endParaRPr lang="pt-PT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7177643-D5AC-45CC-AA6B-BDE2F905DB20}"/>
              </a:ext>
            </a:extLst>
          </p:cNvPr>
          <p:cNvSpPr txBox="1"/>
          <p:nvPr/>
        </p:nvSpPr>
        <p:spPr>
          <a:xfrm>
            <a:off x="2108578" y="280073"/>
            <a:ext cx="5359022" cy="563231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u="sng" dirty="0">
              <a:latin typeface="Comic Sans MS" panose="030F0702030302020204" pitchFamily="66" charset="0"/>
            </a:endParaRP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QUE ÁREA PROTEGIDA, DE ÂMBITO NACIONAL, CONHECES </a:t>
            </a: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NA REGIÃO DO ALGARVE…</a:t>
            </a:r>
            <a:endParaRPr lang="pt-PT" b="1" i="0" u="sng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1. … que seja um Parque Natural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localizado no litoral?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o Parque Natural do Sudoeste Alentejano 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e Costa Vicentina.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o Parque Natural da Ria Formosa.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2. … que seja uma Reserva Natural?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a Reserva Natural do </a:t>
            </a:r>
            <a:r>
              <a:rPr lang="pt-PT" b="1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Sapal de Castro Marim e Vila Real de Santo António</a:t>
            </a:r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474C334-21FD-4C0E-99FD-D239D6A43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BC74F50-467E-4F97-A6A8-6944E8C23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031" y="3940262"/>
            <a:ext cx="2884115" cy="192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91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6203084"/>
            <a:ext cx="12192000" cy="69249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cs typeface="Times New Roman" panose="02020603050405020304" pitchFamily="18" charset="0"/>
              </a:rPr>
              <a:t>REDE NACIONAL DE ÁREAS PROTEGIDAS (RNAP) / ÁREAS CLASSIFICADAS DE PORTUGAL CONTINENTAL</a:t>
            </a:r>
          </a:p>
          <a:p>
            <a:pPr algn="ctr"/>
            <a:r>
              <a:rPr lang="pt-PT" sz="1500" b="1" dirty="0"/>
              <a:t>Fontes: </a:t>
            </a:r>
            <a:r>
              <a:rPr lang="pt-PT" sz="1500" b="1" dirty="0">
                <a:hlinkClick r:id="rId3"/>
              </a:rPr>
              <a:t>https://www.dreamoverland.com/areas-protegidas</a:t>
            </a:r>
            <a:r>
              <a:rPr lang="pt-PT" sz="1500" b="1" dirty="0"/>
              <a:t> / </a:t>
            </a:r>
            <a:r>
              <a:rPr lang="pt-PT" sz="1500" b="1" dirty="0">
                <a:hlinkClick r:id="rId4"/>
              </a:rPr>
              <a:t>https://florestas.pt/saiba-mais/qual-a-dimensao-do-patrimonio-natural-de-portugal</a:t>
            </a:r>
            <a:endParaRPr lang="pt-PT" sz="1500" b="1" dirty="0"/>
          </a:p>
          <a:p>
            <a:pPr algn="ctr"/>
            <a:endParaRPr lang="pt-PT" sz="600" b="1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3F63E90-7C0E-43E1-8037-7DB93B5C4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  <p:pic>
        <p:nvPicPr>
          <p:cNvPr id="2052" name="Picture 4" descr="patrimonio_natural_portugal_grafico">
            <a:extLst>
              <a:ext uri="{FF2B5EF4-FFF2-40B4-BE49-F238E27FC236}">
                <a16:creationId xmlns:a16="http://schemas.microsoft.com/office/drawing/2014/main" id="{F4289267-4692-44AA-910B-D333A4B79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409" y="5438"/>
            <a:ext cx="5018830" cy="619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6296F4D-ABA6-4D5C-B3D1-ADB540490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53" y="4667"/>
            <a:ext cx="4598504" cy="619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486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wift Basics &#10; ">
            <a:extLst>
              <a:ext uri="{FF2B5EF4-FFF2-40B4-BE49-F238E27FC236}">
                <a16:creationId xmlns:a16="http://schemas.microsoft.com/office/drawing/2014/main" id="{2DBAA220-12D8-4F47-AC10-0411072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4" y="-13854"/>
            <a:ext cx="7585061" cy="569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1B03646-E6E4-4A01-A3B2-FDF9B02B65E9}"/>
              </a:ext>
            </a:extLst>
          </p:cNvPr>
          <p:cNvSpPr/>
          <p:nvPr/>
        </p:nvSpPr>
        <p:spPr>
          <a:xfrm>
            <a:off x="7487089" y="520444"/>
            <a:ext cx="2650210" cy="873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33FD3C5-EAE0-45EE-9217-6AB456646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2" y="3556095"/>
            <a:ext cx="1203300" cy="131903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6203084"/>
            <a:ext cx="1219200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cs typeface="Times New Roman" panose="02020603050405020304" pitchFamily="18" charset="0"/>
              </a:rPr>
              <a:t>PERGUNTAS</a:t>
            </a:r>
          </a:p>
          <a:p>
            <a:pPr algn="ctr"/>
            <a:endParaRPr lang="pt-PT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7177643-D5AC-45CC-AA6B-BDE2F905DB20}"/>
              </a:ext>
            </a:extLst>
          </p:cNvPr>
          <p:cNvSpPr txBox="1"/>
          <p:nvPr/>
        </p:nvSpPr>
        <p:spPr>
          <a:xfrm>
            <a:off x="2108578" y="280073"/>
            <a:ext cx="5359022" cy="563231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u="sng" dirty="0">
              <a:latin typeface="Comic Sans MS" panose="030F0702030302020204" pitchFamily="66" charset="0"/>
            </a:endParaRP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QUE ÁREA PROTEGIDA CONHECES </a:t>
            </a: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NA REGIÃO AUTÓNOMA DOS AÇORES…</a:t>
            </a:r>
            <a:endParaRPr lang="pt-PT" b="1" i="0" u="sng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1. … que seja uma Reserva Natural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localizada numa montanha?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2. … que seja uma Reserva Natural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localizada numa lagoa?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3. … que seja uma Reserva Geológica?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4. … que seja uma Reserva Natural de baía?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i="0" u="none" strike="noStrike" baseline="0" dirty="0">
                <a:latin typeface="Comic Sans MS" panose="030F0702030302020204" pitchFamily="66" charset="0"/>
              </a:rPr>
              <a:t>5. … que seja localizada num vulcão?</a:t>
            </a: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474C334-21FD-4C0E-99FD-D239D6A43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9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wift Basics &#10; ">
            <a:extLst>
              <a:ext uri="{FF2B5EF4-FFF2-40B4-BE49-F238E27FC236}">
                <a16:creationId xmlns:a16="http://schemas.microsoft.com/office/drawing/2014/main" id="{2DBAA220-12D8-4F47-AC10-0411072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4" y="-13854"/>
            <a:ext cx="7585061" cy="569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1B03646-E6E4-4A01-A3B2-FDF9B02B65E9}"/>
              </a:ext>
            </a:extLst>
          </p:cNvPr>
          <p:cNvSpPr/>
          <p:nvPr/>
        </p:nvSpPr>
        <p:spPr>
          <a:xfrm>
            <a:off x="7487089" y="520444"/>
            <a:ext cx="2650210" cy="873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33FD3C5-EAE0-45EE-9217-6AB456646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2" y="3556095"/>
            <a:ext cx="1203300" cy="131903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6203084"/>
            <a:ext cx="1219200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cs typeface="Times New Roman" panose="02020603050405020304" pitchFamily="18" charset="0"/>
              </a:rPr>
              <a:t>RESPOSTAS</a:t>
            </a:r>
          </a:p>
          <a:p>
            <a:pPr algn="ctr"/>
            <a:endParaRPr lang="pt-PT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7177643-D5AC-45CC-AA6B-BDE2F905DB20}"/>
              </a:ext>
            </a:extLst>
          </p:cNvPr>
          <p:cNvSpPr txBox="1"/>
          <p:nvPr/>
        </p:nvSpPr>
        <p:spPr>
          <a:xfrm>
            <a:off x="2108578" y="280073"/>
            <a:ext cx="5359022" cy="563231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u="sng" dirty="0">
              <a:latin typeface="Comic Sans MS" panose="030F0702030302020204" pitchFamily="66" charset="0"/>
            </a:endParaRP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QUE ÁREA PROTEGIDA CONHECES </a:t>
            </a: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NA REGIÃO AUTÓNOMA DOS AÇORES…</a:t>
            </a:r>
            <a:endParaRPr lang="pt-PT" b="1" i="0" u="sng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1. … que seja uma Reserva Natural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localizada numa montanha?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a Reserva Natural da Montanha do Pico.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2. … que seja uma Reserva Natural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localizada numa lagoa?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É a Reserva Natural da Lagoa do Fogo.</a:t>
            </a:r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3. … que seja uma Reserva Geológica?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a Reserva Geológica do Algar do Carvão.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4. … que seja uma Reserva Natural de baía?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a Reserva Natural da Baía dos</a:t>
            </a:r>
            <a:r>
              <a:rPr lang="pt-PT" b="1" i="0" u="none" strike="noStrike" dirty="0">
                <a:solidFill>
                  <a:srgbClr val="00B050"/>
                </a:solidFill>
                <a:latin typeface="Comic Sans MS" panose="030F0702030302020204" pitchFamily="66" charset="0"/>
              </a:rPr>
              <a:t> Anjos</a:t>
            </a:r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. 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É a</a:t>
            </a:r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 Reserva Natural da Baía da Praia.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É a Reserva Natural da Baía de S. Lourenço.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É a Reserva Natural da Baía da Maia.</a:t>
            </a:r>
          </a:p>
          <a:p>
            <a:pPr algn="ctr"/>
            <a:r>
              <a:rPr lang="pt-PT" b="1" i="0" u="none" strike="noStrike" baseline="0" dirty="0">
                <a:latin typeface="Comic Sans MS" panose="030F0702030302020204" pitchFamily="66" charset="0"/>
              </a:rPr>
              <a:t>5. … que seja localizada num vulcão?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É a Reserva Florestal Natural Parcial do Vulcão dos Capelinhos.</a:t>
            </a:r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474C334-21FD-4C0E-99FD-D239D6A43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7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6203084"/>
            <a:ext cx="1219200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cs typeface="Times New Roman" panose="02020603050405020304" pitchFamily="18" charset="0"/>
              </a:rPr>
              <a:t>ÁREAS PROTEGIDAS DA REGIÃO AUTÓNOMA DOS AÇORES</a:t>
            </a:r>
          </a:p>
          <a:p>
            <a:pPr algn="ctr"/>
            <a:r>
              <a:rPr lang="pt-PT" b="1" dirty="0"/>
              <a:t>Fonte: </a:t>
            </a:r>
            <a:r>
              <a:rPr lang="pt-PT" b="1" i="1" dirty="0"/>
              <a:t>Mapa de Portugal</a:t>
            </a:r>
            <a:r>
              <a:rPr lang="pt-PT" b="1" dirty="0"/>
              <a:t>, Porto Editora, 2018.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3F63E90-7C0E-43E1-8037-7DB93B5C4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23FEA2E-A100-468F-BE0C-B5E1C72D3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5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960" y="-7915"/>
            <a:ext cx="8506079" cy="621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83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wift Basics &#10; ">
            <a:extLst>
              <a:ext uri="{FF2B5EF4-FFF2-40B4-BE49-F238E27FC236}">
                <a16:creationId xmlns:a16="http://schemas.microsoft.com/office/drawing/2014/main" id="{2DBAA220-12D8-4F47-AC10-0411072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4" y="-13854"/>
            <a:ext cx="7585061" cy="569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1B03646-E6E4-4A01-A3B2-FDF9B02B65E9}"/>
              </a:ext>
            </a:extLst>
          </p:cNvPr>
          <p:cNvSpPr/>
          <p:nvPr/>
        </p:nvSpPr>
        <p:spPr>
          <a:xfrm>
            <a:off x="7487089" y="520444"/>
            <a:ext cx="2650210" cy="873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33FD3C5-EAE0-45EE-9217-6AB456646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2" y="3556095"/>
            <a:ext cx="1203300" cy="131903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6203084"/>
            <a:ext cx="1219200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cs typeface="Times New Roman" panose="02020603050405020304" pitchFamily="18" charset="0"/>
              </a:rPr>
              <a:t>PERGUNTAS</a:t>
            </a:r>
          </a:p>
          <a:p>
            <a:pPr algn="ctr"/>
            <a:endParaRPr lang="pt-PT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7177643-D5AC-45CC-AA6B-BDE2F905DB20}"/>
              </a:ext>
            </a:extLst>
          </p:cNvPr>
          <p:cNvSpPr txBox="1"/>
          <p:nvPr/>
        </p:nvSpPr>
        <p:spPr>
          <a:xfrm>
            <a:off x="2108578" y="280073"/>
            <a:ext cx="5359022" cy="563231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u="sng" dirty="0">
              <a:latin typeface="Comic Sans MS" panose="030F0702030302020204" pitchFamily="66" charset="0"/>
            </a:endParaRP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QUE ÁREA PROTEGIDA CONHECES </a:t>
            </a: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NA REGIÃO AUTÓNOMA DA MADEIRA…</a:t>
            </a:r>
            <a:endParaRPr lang="pt-PT" b="1" i="0" u="sng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1. … que seja um Parque Natural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com o nome de uma ilha?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2. … que seja uma Reserva Natural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com o nome de ilhas?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3. … que seja uma outra Reserva Natural?</a:t>
            </a: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4. … que seja uma Área Protegida com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o nome de um cabo?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5. … que seja uma Rede de Áreas Marinhas?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474C334-21FD-4C0E-99FD-D239D6A43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33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wift Basics &#10; ">
            <a:extLst>
              <a:ext uri="{FF2B5EF4-FFF2-40B4-BE49-F238E27FC236}">
                <a16:creationId xmlns:a16="http://schemas.microsoft.com/office/drawing/2014/main" id="{2DBAA220-12D8-4F47-AC10-0411072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4" y="-13854"/>
            <a:ext cx="7585061" cy="569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1B03646-E6E4-4A01-A3B2-FDF9B02B65E9}"/>
              </a:ext>
            </a:extLst>
          </p:cNvPr>
          <p:cNvSpPr/>
          <p:nvPr/>
        </p:nvSpPr>
        <p:spPr>
          <a:xfrm>
            <a:off x="7487089" y="520444"/>
            <a:ext cx="2650210" cy="873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33FD3C5-EAE0-45EE-9217-6AB456646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2" y="3556095"/>
            <a:ext cx="1203300" cy="131903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6203084"/>
            <a:ext cx="1219200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cs typeface="Times New Roman" panose="02020603050405020304" pitchFamily="18" charset="0"/>
              </a:rPr>
              <a:t>RESPOSTAS</a:t>
            </a:r>
          </a:p>
          <a:p>
            <a:pPr algn="ctr"/>
            <a:endParaRPr lang="pt-PT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7177643-D5AC-45CC-AA6B-BDE2F905DB20}"/>
              </a:ext>
            </a:extLst>
          </p:cNvPr>
          <p:cNvSpPr txBox="1"/>
          <p:nvPr/>
        </p:nvSpPr>
        <p:spPr>
          <a:xfrm>
            <a:off x="2108578" y="280073"/>
            <a:ext cx="5359022" cy="563231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u="sng" dirty="0">
              <a:latin typeface="Comic Sans MS" panose="030F0702030302020204" pitchFamily="66" charset="0"/>
            </a:endParaRP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QUE ÁREA PROTEGIDA CONHECES </a:t>
            </a: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NA REGIÃO AUTÓNOMA DA MADEIRA…</a:t>
            </a:r>
            <a:endParaRPr lang="pt-PT" b="1" i="0" u="sng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1. … que seja um Parque Natural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com o nome de uma ilha?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o Parque Natural da Madeira.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2. … que seja uma Reserva Natural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com o nome de ilhas?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a Reserva Natural das Ilhas Desertas.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a Reserva</a:t>
            </a:r>
            <a:r>
              <a:rPr lang="pt-PT" b="1" i="0" u="none" strike="noStrike" dirty="0">
                <a:solidFill>
                  <a:srgbClr val="00B050"/>
                </a:solidFill>
                <a:latin typeface="Comic Sans MS" panose="030F0702030302020204" pitchFamily="66" charset="0"/>
              </a:rPr>
              <a:t> Natural das Ilhas </a:t>
            </a:r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Selvagens.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3. … que seja uma outra Reserva Natural?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É a Reserva Natural Parcial do Garajau.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4. … que seja uma Área Protegida com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o nome de um cabo?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a Área Protegida do Cabo Girão.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É a Área Protegida da Ponta do Pargo.</a:t>
            </a:r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5. … que seja uma Rede de Áreas Marinhas?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a Rede de Áreas Marinhas Protegidas de Porto Santo.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474C334-21FD-4C0E-99FD-D239D6A43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4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6203084"/>
            <a:ext cx="1219200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cs typeface="Times New Roman" panose="02020603050405020304" pitchFamily="18" charset="0"/>
              </a:rPr>
              <a:t>REDE DE ÁREAS PROTEGIDAS / ÁREAS CLASSIFICADAS DA REGIÃO AUTÓNOMA DA MADEIRA</a:t>
            </a:r>
          </a:p>
          <a:p>
            <a:pPr algn="ctr"/>
            <a:r>
              <a:rPr lang="pt-PT" b="1" dirty="0"/>
              <a:t>Fonte: </a:t>
            </a:r>
            <a:r>
              <a:rPr lang="pt-PT" b="1" dirty="0">
                <a:hlinkClick r:id="rId3"/>
              </a:rPr>
              <a:t>https://ifcn.madeira.gov.pt/areas-protegidas/areas-classificadas-da-ram.html</a:t>
            </a:r>
            <a:endParaRPr lang="pt-PT" b="1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3F63E90-7C0E-43E1-8037-7DB93B5C4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C9B9E03-A4E6-463C-AE65-642A4E536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680" y="-1203"/>
            <a:ext cx="4386672" cy="620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106B2A4-8D16-4653-92C2-22F635078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738" y="-602"/>
            <a:ext cx="4386673" cy="620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515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C36031F-9A66-46A8-9565-DCB8C36B8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155" y="1000569"/>
            <a:ext cx="4229690" cy="4143953"/>
          </a:xfrm>
          <a:prstGeom prst="rect">
            <a:avLst/>
          </a:prstGeom>
        </p:spPr>
      </p:pic>
      <p:sp>
        <p:nvSpPr>
          <p:cNvPr id="21" name="Lua 20">
            <a:extLst>
              <a:ext uri="{FF2B5EF4-FFF2-40B4-BE49-F238E27FC236}">
                <a16:creationId xmlns:a16="http://schemas.microsoft.com/office/drawing/2014/main" id="{DD2AE66A-88BB-44BC-9BF7-CF0BC34226A8}"/>
              </a:ext>
            </a:extLst>
          </p:cNvPr>
          <p:cNvSpPr/>
          <p:nvPr/>
        </p:nvSpPr>
        <p:spPr>
          <a:xfrm rot="2468924">
            <a:off x="3364358" y="167356"/>
            <a:ext cx="2121798" cy="3649085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Lua 22">
            <a:extLst>
              <a:ext uri="{FF2B5EF4-FFF2-40B4-BE49-F238E27FC236}">
                <a16:creationId xmlns:a16="http://schemas.microsoft.com/office/drawing/2014/main" id="{5B2CC157-12E0-473D-8FE2-28451E1E1CF1}"/>
              </a:ext>
            </a:extLst>
          </p:cNvPr>
          <p:cNvSpPr/>
          <p:nvPr/>
        </p:nvSpPr>
        <p:spPr>
          <a:xfrm rot="19015396">
            <a:off x="3582786" y="2542869"/>
            <a:ext cx="2005943" cy="3807459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Lua 24">
            <a:extLst>
              <a:ext uri="{FF2B5EF4-FFF2-40B4-BE49-F238E27FC236}">
                <a16:creationId xmlns:a16="http://schemas.microsoft.com/office/drawing/2014/main" id="{88668F01-017D-42BD-90F4-C17EC6787562}"/>
              </a:ext>
            </a:extLst>
          </p:cNvPr>
          <p:cNvSpPr/>
          <p:nvPr/>
        </p:nvSpPr>
        <p:spPr>
          <a:xfrm rot="7979416">
            <a:off x="6608289" y="-19677"/>
            <a:ext cx="2005943" cy="3807459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Lua 26">
            <a:extLst>
              <a:ext uri="{FF2B5EF4-FFF2-40B4-BE49-F238E27FC236}">
                <a16:creationId xmlns:a16="http://schemas.microsoft.com/office/drawing/2014/main" id="{ABE421AD-15FE-4DDA-BE8A-4A5A25150D44}"/>
              </a:ext>
            </a:extLst>
          </p:cNvPr>
          <p:cNvSpPr/>
          <p:nvPr/>
        </p:nvSpPr>
        <p:spPr>
          <a:xfrm rot="13007108">
            <a:off x="6708694" y="2356350"/>
            <a:ext cx="2005943" cy="3807459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3" name="Triângulo isósceles 32">
            <a:extLst>
              <a:ext uri="{FF2B5EF4-FFF2-40B4-BE49-F238E27FC236}">
                <a16:creationId xmlns:a16="http://schemas.microsoft.com/office/drawing/2014/main" id="{EC67C32C-FB19-4323-BD1D-7F7B95DDD5F8}"/>
              </a:ext>
            </a:extLst>
          </p:cNvPr>
          <p:cNvSpPr/>
          <p:nvPr/>
        </p:nvSpPr>
        <p:spPr>
          <a:xfrm rot="12979956" flipH="1">
            <a:off x="8595127" y="3009241"/>
            <a:ext cx="445877" cy="1483591"/>
          </a:xfrm>
          <a:prstGeom prst="triangle">
            <a:avLst>
              <a:gd name="adj" fmla="val 4360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F9A6A98F-990D-416E-9218-164B8AE45685}"/>
              </a:ext>
            </a:extLst>
          </p:cNvPr>
          <p:cNvSpPr txBox="1"/>
          <p:nvPr/>
        </p:nvSpPr>
        <p:spPr>
          <a:xfrm>
            <a:off x="8419307" y="1408689"/>
            <a:ext cx="3642102" cy="196977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sz="800" b="1" dirty="0"/>
          </a:p>
          <a:p>
            <a:pPr algn="ctr"/>
            <a:r>
              <a:rPr lang="pt-PT" b="1" dirty="0"/>
              <a:t>VAMOS CONHECER AS ÁREAS PROTEGIDAS DE PORTUGAL?</a:t>
            </a:r>
          </a:p>
          <a:p>
            <a:pPr algn="ctr"/>
            <a:endParaRPr lang="pt-PT" sz="800" b="1" dirty="0"/>
          </a:p>
          <a:p>
            <a:pPr algn="ctr"/>
            <a:r>
              <a:rPr lang="pt-PT" b="1" dirty="0"/>
              <a:t> E EMPRESAS AMBIENTAIS LOCALIZADAS NA AM DO PORTO?</a:t>
            </a:r>
          </a:p>
          <a:p>
            <a:pPr algn="ctr"/>
            <a:endParaRPr lang="pt-PT" sz="800" b="1" dirty="0"/>
          </a:p>
          <a:p>
            <a:pPr algn="ctr"/>
            <a:r>
              <a:rPr lang="pt-PT" b="1" dirty="0"/>
              <a:t>VENHAM COMIGO!!!</a:t>
            </a:r>
          </a:p>
          <a:p>
            <a:pPr algn="ctr"/>
            <a:endParaRPr lang="pt-PT" sz="800" b="1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2E9A7F30-9A06-4FF8-B2C0-9FD89586F370}"/>
              </a:ext>
            </a:extLst>
          </p:cNvPr>
          <p:cNvSpPr/>
          <p:nvPr/>
        </p:nvSpPr>
        <p:spPr>
          <a:xfrm>
            <a:off x="3642102" y="681925"/>
            <a:ext cx="666427" cy="646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3AEA33B4-0140-4F5C-8218-4B29DB2CD6DD}"/>
              </a:ext>
            </a:extLst>
          </p:cNvPr>
          <p:cNvSpPr/>
          <p:nvPr/>
        </p:nvSpPr>
        <p:spPr>
          <a:xfrm>
            <a:off x="8019450" y="700455"/>
            <a:ext cx="666427" cy="646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C6F4445D-A7A6-49B0-960E-3303372A8D29}"/>
              </a:ext>
            </a:extLst>
          </p:cNvPr>
          <p:cNvSpPr/>
          <p:nvPr/>
        </p:nvSpPr>
        <p:spPr>
          <a:xfrm>
            <a:off x="8893862" y="3333371"/>
            <a:ext cx="425003" cy="49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C113F56-09D9-4435-813A-380EEBB7F6B3}"/>
              </a:ext>
            </a:extLst>
          </p:cNvPr>
          <p:cNvSpPr txBox="1"/>
          <p:nvPr/>
        </p:nvSpPr>
        <p:spPr>
          <a:xfrm flipH="1">
            <a:off x="0" y="6203084"/>
            <a:ext cx="1219200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TEMA: 5. A INTEGRAÇÃO DE PORTUGAL NA UNIÃO EUROPEIA: NOVOS DESAFIOS, NOVAS OPORTUNIDADES</a:t>
            </a:r>
            <a:endParaRPr lang="pt-PT" sz="18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SUBTEMA: 5.2. A VALORIZAÇÃO AMBIENTAL EM PORTUGAL E A POLÍTICA AMBIENTAL COMUNITÁRIA</a:t>
            </a:r>
          </a:p>
        </p:txBody>
      </p:sp>
      <p:sp>
        <p:nvSpPr>
          <p:cNvPr id="2" name="AutoShape 2" descr="de praia  grátis ícone">
            <a:extLst>
              <a:ext uri="{FF2B5EF4-FFF2-40B4-BE49-F238E27FC236}">
                <a16:creationId xmlns:a16="http://schemas.microsoft.com/office/drawing/2014/main" id="{1B73D5E5-FDE3-4185-ABD5-BD842A7DB5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A9B63800-2301-4E01-876B-1E63C9896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08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wift Basics &#10; ">
            <a:extLst>
              <a:ext uri="{FF2B5EF4-FFF2-40B4-BE49-F238E27FC236}">
                <a16:creationId xmlns:a16="http://schemas.microsoft.com/office/drawing/2014/main" id="{2DBAA220-12D8-4F47-AC10-0411072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4" y="-13854"/>
            <a:ext cx="7585061" cy="569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1B03646-E6E4-4A01-A3B2-FDF9B02B65E9}"/>
              </a:ext>
            </a:extLst>
          </p:cNvPr>
          <p:cNvSpPr/>
          <p:nvPr/>
        </p:nvSpPr>
        <p:spPr>
          <a:xfrm>
            <a:off x="7487089" y="520444"/>
            <a:ext cx="2650210" cy="873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33FD3C5-EAE0-45EE-9217-6AB456646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2" y="3556095"/>
            <a:ext cx="1203300" cy="131903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6203084"/>
            <a:ext cx="1219200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cs typeface="Times New Roman" panose="02020603050405020304" pitchFamily="18" charset="0"/>
              </a:rPr>
              <a:t>PERGUNTAS</a:t>
            </a:r>
          </a:p>
          <a:p>
            <a:pPr algn="ctr"/>
            <a:endParaRPr lang="pt-PT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7177643-D5AC-45CC-AA6B-BDE2F905DB20}"/>
              </a:ext>
            </a:extLst>
          </p:cNvPr>
          <p:cNvSpPr txBox="1"/>
          <p:nvPr/>
        </p:nvSpPr>
        <p:spPr>
          <a:xfrm>
            <a:off x="2108578" y="280073"/>
            <a:ext cx="5359022" cy="563231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u="sng" dirty="0">
              <a:latin typeface="Comic Sans MS" panose="030F0702030302020204" pitchFamily="66" charset="0"/>
            </a:endParaRP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QUE ÁREA PROTEGIDA CONHECES </a:t>
            </a: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NA ÁREA METROPOLITANA DO PORTO…</a:t>
            </a:r>
            <a:endParaRPr lang="pt-PT" b="1" i="0" u="sng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1. … que seja localizada na foz de um rio?</a:t>
            </a:r>
          </a:p>
          <a:p>
            <a:pPr algn="ctr"/>
            <a:endParaRPr lang="pt-PT" b="1" dirty="0">
              <a:latin typeface="Comic Sans MS" panose="030F0702030302020204" pitchFamily="66" charset="0"/>
            </a:endParaRPr>
          </a:p>
          <a:p>
            <a:pPr algn="ctr"/>
            <a:endParaRPr lang="pt-PT" b="1" dirty="0"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2. … que seja localizada junto ao litoral?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3. … que seja localizada numa ou mais serras?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474C334-21FD-4C0E-99FD-D239D6A43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47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wift Basics &#10; ">
            <a:extLst>
              <a:ext uri="{FF2B5EF4-FFF2-40B4-BE49-F238E27FC236}">
                <a16:creationId xmlns:a16="http://schemas.microsoft.com/office/drawing/2014/main" id="{2DBAA220-12D8-4F47-AC10-0411072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4" y="-13854"/>
            <a:ext cx="7585061" cy="569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1B03646-E6E4-4A01-A3B2-FDF9B02B65E9}"/>
              </a:ext>
            </a:extLst>
          </p:cNvPr>
          <p:cNvSpPr/>
          <p:nvPr/>
        </p:nvSpPr>
        <p:spPr>
          <a:xfrm>
            <a:off x="7487089" y="520444"/>
            <a:ext cx="2650210" cy="873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33FD3C5-EAE0-45EE-9217-6AB456646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2" y="3556095"/>
            <a:ext cx="1203300" cy="131903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6203084"/>
            <a:ext cx="1219200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cs typeface="Times New Roman" panose="02020603050405020304" pitchFamily="18" charset="0"/>
              </a:rPr>
              <a:t>RESPOSTAS</a:t>
            </a:r>
          </a:p>
          <a:p>
            <a:pPr algn="ctr"/>
            <a:endParaRPr lang="pt-PT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7177643-D5AC-45CC-AA6B-BDE2F905DB20}"/>
              </a:ext>
            </a:extLst>
          </p:cNvPr>
          <p:cNvSpPr txBox="1"/>
          <p:nvPr/>
        </p:nvSpPr>
        <p:spPr>
          <a:xfrm>
            <a:off x="2108578" y="280073"/>
            <a:ext cx="5359022" cy="563231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u="sng" dirty="0">
              <a:latin typeface="Comic Sans MS" panose="030F0702030302020204" pitchFamily="66" charset="0"/>
            </a:endParaRP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QUE ÁREA PROTEGIDA CONHECES </a:t>
            </a: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NA ÁREA METROPOLITANA DO PORTO…</a:t>
            </a:r>
            <a:endParaRPr lang="pt-PT" b="1" i="0" u="sng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1. … que seja localizada na foz de um rio?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a</a:t>
            </a:r>
            <a:r>
              <a:rPr lang="pt-PT" b="1" i="0" u="none" strike="noStrike" dirty="0">
                <a:solidFill>
                  <a:srgbClr val="00B050"/>
                </a:solidFill>
                <a:latin typeface="Comic Sans MS" panose="030F0702030302020204" pitchFamily="66" charset="0"/>
              </a:rPr>
              <a:t> Reserva Natural Local do Estuário do Douro</a:t>
            </a:r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2. … que seja localizada junto ao litoral?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a Paisagem Protegida Regional do Litoral de Vila do Conde e Reserva Ornitológica do Mindelo.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3. … que seja localizada numa ou mais serras?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É a Paisagem Protegida Local das Serras de Santa Justa e Pias.</a:t>
            </a: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474C334-21FD-4C0E-99FD-D239D6A43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379BC1C7-BDC4-473E-AF4B-A95E9CDF7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974" y="4190033"/>
            <a:ext cx="2406371" cy="167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60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E1B03646-E6E4-4A01-A3B2-FDF9B02B65E9}"/>
              </a:ext>
            </a:extLst>
          </p:cNvPr>
          <p:cNvSpPr/>
          <p:nvPr/>
        </p:nvSpPr>
        <p:spPr>
          <a:xfrm>
            <a:off x="7487089" y="520444"/>
            <a:ext cx="2650210" cy="873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6203084"/>
            <a:ext cx="1219200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cs typeface="Times New Roman" panose="02020603050405020304" pitchFamily="18" charset="0"/>
              </a:rPr>
              <a:t>RESPOSTAS</a:t>
            </a:r>
          </a:p>
          <a:p>
            <a:pPr algn="ctr"/>
            <a:endParaRPr lang="pt-PT" b="1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379BC1C7-BDC4-473E-AF4B-A95E9CDF7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6017"/>
            <a:ext cx="12195346" cy="848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43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6203084"/>
            <a:ext cx="1219200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cs typeface="Times New Roman" panose="02020603050405020304" pitchFamily="18" charset="0"/>
              </a:rPr>
              <a:t>ÁREAS PROTEGIDAS DA ÁREA METROPOLITANA DO PORTO</a:t>
            </a:r>
          </a:p>
          <a:p>
            <a:pPr algn="ctr"/>
            <a:r>
              <a:rPr lang="pt-PT" b="1" dirty="0"/>
              <a:t>Fonte: </a:t>
            </a:r>
            <a:r>
              <a:rPr lang="pt-PT" b="1" dirty="0">
                <a:hlinkClick r:id="rId3"/>
              </a:rPr>
              <a:t>http://embaixadadabiodiversidade.blogspot.com/2010/08/areas-protegidas-na-area-metropolitana.html</a:t>
            </a:r>
            <a:r>
              <a:rPr lang="pt-PT" b="1" dirty="0"/>
              <a:t>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3F63E90-7C0E-43E1-8037-7DB93B5C4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DC659FF3-85A5-4CB8-BAD8-5CD63977D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528" y="-602"/>
            <a:ext cx="8244943" cy="619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687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wift Basics &#10; ">
            <a:extLst>
              <a:ext uri="{FF2B5EF4-FFF2-40B4-BE49-F238E27FC236}">
                <a16:creationId xmlns:a16="http://schemas.microsoft.com/office/drawing/2014/main" id="{2DBAA220-12D8-4F47-AC10-0411072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4" y="-13854"/>
            <a:ext cx="7585061" cy="569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1B03646-E6E4-4A01-A3B2-FDF9B02B65E9}"/>
              </a:ext>
            </a:extLst>
          </p:cNvPr>
          <p:cNvSpPr/>
          <p:nvPr/>
        </p:nvSpPr>
        <p:spPr>
          <a:xfrm>
            <a:off x="7487089" y="520444"/>
            <a:ext cx="2650210" cy="873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33FD3C5-EAE0-45EE-9217-6AB456646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2" y="3556095"/>
            <a:ext cx="1203300" cy="131903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6203084"/>
            <a:ext cx="1219200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cs typeface="Times New Roman" panose="02020603050405020304" pitchFamily="18" charset="0"/>
              </a:rPr>
              <a:t>PERGUNTAS</a:t>
            </a:r>
          </a:p>
          <a:p>
            <a:pPr algn="ctr"/>
            <a:endParaRPr lang="pt-PT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7177643-D5AC-45CC-AA6B-BDE2F905DB20}"/>
              </a:ext>
            </a:extLst>
          </p:cNvPr>
          <p:cNvSpPr txBox="1"/>
          <p:nvPr/>
        </p:nvSpPr>
        <p:spPr>
          <a:xfrm>
            <a:off x="2108578" y="280073"/>
            <a:ext cx="5359022" cy="563231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u="sng" dirty="0">
              <a:latin typeface="Comic Sans MS" panose="030F0702030302020204" pitchFamily="66" charset="0"/>
            </a:endParaRP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QUE PARQUE CONHECES </a:t>
            </a: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NA CIDADE DO PORTO…</a:t>
            </a:r>
            <a:endParaRPr lang="pt-PT" b="1" i="0" u="sng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1. … que seja o maior de Portugal?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2. … que tenha umas ruínas do século XVIII?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3. … que seja todo distribuído em socalcos?</a:t>
            </a:r>
          </a:p>
          <a:p>
            <a:pPr algn="ctr"/>
            <a:endParaRPr lang="pt-PT" b="1" dirty="0">
              <a:latin typeface="Comic Sans MS" panose="030F0702030302020204" pitchFamily="66" charset="0"/>
            </a:endParaRPr>
          </a:p>
          <a:p>
            <a:pPr algn="ctr"/>
            <a:endParaRPr lang="pt-PT" b="1" dirty="0"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4. … que esteja próximo do rio e do mar?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5. … que tenha um palácio inacabado?</a:t>
            </a: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6. … que acompanhe o curso de um rio?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7. … que seja o mais antigo de todos?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474C334-21FD-4C0E-99FD-D239D6A43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80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wift Basics &#10; ">
            <a:extLst>
              <a:ext uri="{FF2B5EF4-FFF2-40B4-BE49-F238E27FC236}">
                <a16:creationId xmlns:a16="http://schemas.microsoft.com/office/drawing/2014/main" id="{2DBAA220-12D8-4F47-AC10-0411072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4" y="-13854"/>
            <a:ext cx="7585061" cy="569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1B03646-E6E4-4A01-A3B2-FDF9B02B65E9}"/>
              </a:ext>
            </a:extLst>
          </p:cNvPr>
          <p:cNvSpPr/>
          <p:nvPr/>
        </p:nvSpPr>
        <p:spPr>
          <a:xfrm>
            <a:off x="7487089" y="520444"/>
            <a:ext cx="2650210" cy="873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33FD3C5-EAE0-45EE-9217-6AB456646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2" y="3556095"/>
            <a:ext cx="1203300" cy="131903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6203084"/>
            <a:ext cx="1219200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cs typeface="Times New Roman" panose="02020603050405020304" pitchFamily="18" charset="0"/>
              </a:rPr>
              <a:t>RESPOSTAS</a:t>
            </a:r>
          </a:p>
          <a:p>
            <a:pPr algn="ctr"/>
            <a:endParaRPr lang="pt-PT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7177643-D5AC-45CC-AA6B-BDE2F905DB20}"/>
              </a:ext>
            </a:extLst>
          </p:cNvPr>
          <p:cNvSpPr txBox="1"/>
          <p:nvPr/>
        </p:nvSpPr>
        <p:spPr>
          <a:xfrm>
            <a:off x="2108578" y="280073"/>
            <a:ext cx="5359022" cy="563231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u="sng" dirty="0">
              <a:latin typeface="Comic Sans MS" panose="030F0702030302020204" pitchFamily="66" charset="0"/>
            </a:endParaRP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QUE PARQUE CONHECES </a:t>
            </a: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NA CIDADE DO PORTO…</a:t>
            </a:r>
            <a:endParaRPr lang="pt-PT" b="1" i="0" u="sng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1. … que seja o maior de Portugal?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o Parque Ocidental da Cidade.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2. … que tenha umas ruínas do século XVIII?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o Parque do Covelo.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3. … que seja todo distribuído em socalcos?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É o Parque do Jardim das Virtudes.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É o Parque de São Roque da Lameira.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4. … que esteja próximo do rio e do mar?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o Parque da Pasteleira</a:t>
            </a:r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5. … que tenha um palácio inacabado?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É o Parque de Bonjóia.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6. … que acompanhe o curso de um rio?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o Parque Oriental da Cidade.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7. … que seja o mais antigo de todos?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São os Jardins do</a:t>
            </a:r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 Palácio de Cristal.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474C334-21FD-4C0E-99FD-D239D6A43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7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6203084"/>
            <a:ext cx="1219200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cs typeface="Times New Roman" panose="02020603050405020304" pitchFamily="18" charset="0"/>
              </a:rPr>
              <a:t>ÁREAS ARBORIZADAS, JARDINS E PARQUES NA CIDADE DO PORTO</a:t>
            </a:r>
          </a:p>
          <a:p>
            <a:pPr algn="ctr"/>
            <a:r>
              <a:rPr lang="pt-PT" b="1" dirty="0"/>
              <a:t>Fonte: </a:t>
            </a:r>
            <a:r>
              <a:rPr lang="pt-PT" b="1" dirty="0">
                <a:hlinkClick r:id="rId3"/>
              </a:rPr>
              <a:t>http://portoarc.blogspot.com/2013/02/bairros-da-cidade-xxxi.html</a:t>
            </a:r>
            <a:r>
              <a:rPr lang="pt-PT" b="1" dirty="0"/>
              <a:t>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3F63E90-7C0E-43E1-8037-7DB93B5C4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E93C3084-0422-47CC-8E16-1F0FD7C4D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068" y="-23499"/>
            <a:ext cx="12486268" cy="623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941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6203084"/>
            <a:ext cx="1219200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cs typeface="Times New Roman" panose="02020603050405020304" pitchFamily="18" charset="0"/>
              </a:rPr>
              <a:t>ALGUMAS EMPRESAS PÚBLICAS E PRIVADAS DEDICADAS AO AMBIENTE NA ÁREA METROPOLITANA DO PORTO</a:t>
            </a:r>
          </a:p>
          <a:p>
            <a:pPr algn="ctr"/>
            <a:r>
              <a:rPr lang="pt-PT" b="1" dirty="0"/>
              <a:t>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3F63E90-7C0E-43E1-8037-7DB93B5C4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  <p:pic>
        <p:nvPicPr>
          <p:cNvPr id="9218" name="Picture 2" descr="Imagem Corporativa - Lipor">
            <a:extLst>
              <a:ext uri="{FF2B5EF4-FFF2-40B4-BE49-F238E27FC236}">
                <a16:creationId xmlns:a16="http://schemas.microsoft.com/office/drawing/2014/main" id="{2868FF1B-02FD-4FE1-8756-E6F25103A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279" y="2871"/>
            <a:ext cx="3640531" cy="19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5D182F89-A3E0-4272-818E-57AA709FF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029" y="8585"/>
            <a:ext cx="2145632" cy="214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Águas do Porto | Águas do Porto, EM">
            <a:extLst>
              <a:ext uri="{FF2B5EF4-FFF2-40B4-BE49-F238E27FC236}">
                <a16:creationId xmlns:a16="http://schemas.microsoft.com/office/drawing/2014/main" id="{34050C91-70F1-42CD-9AC5-49267F79E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02" y="3688084"/>
            <a:ext cx="22288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Águas de Gaia, EM, S.A.">
            <a:extLst>
              <a:ext uri="{FF2B5EF4-FFF2-40B4-BE49-F238E27FC236}">
                <a16:creationId xmlns:a16="http://schemas.microsoft.com/office/drawing/2014/main" id="{E3087376-3DA2-4E01-A7D0-9EE15F43B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322" y="3708136"/>
            <a:ext cx="1981673" cy="112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Testemunho: Águas de Gondomar - Certificação do Sistema de Gestão da  Qualidade, Ambiente e Segurança">
            <a:extLst>
              <a:ext uri="{FF2B5EF4-FFF2-40B4-BE49-F238E27FC236}">
                <a16:creationId xmlns:a16="http://schemas.microsoft.com/office/drawing/2014/main" id="{E4EDC4D4-847E-47E3-B1CF-2C944F359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817" y="3688084"/>
            <a:ext cx="1610877" cy="132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Tarifário de Abastecimento de Água Município de Matosinhos">
            <a:extLst>
              <a:ext uri="{FF2B5EF4-FFF2-40B4-BE49-F238E27FC236}">
                <a16:creationId xmlns:a16="http://schemas.microsoft.com/office/drawing/2014/main" id="{145B9807-A5D0-4438-BF00-4EE578E21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198" y="3804087"/>
            <a:ext cx="2688133" cy="90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SMAS Maia">
            <a:extLst>
              <a:ext uri="{FF2B5EF4-FFF2-40B4-BE49-F238E27FC236}">
                <a16:creationId xmlns:a16="http://schemas.microsoft.com/office/drawing/2014/main" id="{35DD62D3-1A73-4AE2-B654-52CC47BA9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197" y="4941300"/>
            <a:ext cx="1818497" cy="111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Be Water, S.A.">
            <a:extLst>
              <a:ext uri="{FF2B5EF4-FFF2-40B4-BE49-F238E27FC236}">
                <a16:creationId xmlns:a16="http://schemas.microsoft.com/office/drawing/2014/main" id="{86768E52-F198-45FF-8244-3FB5DD08E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44" y="4971306"/>
            <a:ext cx="2412998" cy="114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Novo portal dos Serviços das Águas de Espinho - Notícias e Destaques -  Município de Espinho">
            <a:extLst>
              <a:ext uri="{FF2B5EF4-FFF2-40B4-BE49-F238E27FC236}">
                <a16:creationId xmlns:a16="http://schemas.microsoft.com/office/drawing/2014/main" id="{4F87C6E0-FD90-4231-B690-EB9D4D664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283" y="4959073"/>
            <a:ext cx="1981673" cy="110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 descr="Vila de Conde – A INDAQUA Vila do Conde é desde 2009 a empresa responsável  pela exploração dos serviços municipais de distribuição de água e recolha e  tratamento de água residuais no">
            <a:extLst>
              <a:ext uri="{FF2B5EF4-FFF2-40B4-BE49-F238E27FC236}">
                <a16:creationId xmlns:a16="http://schemas.microsoft.com/office/drawing/2014/main" id="{F7553A32-E513-401B-85C9-D1C55B471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064" y="5213522"/>
            <a:ext cx="2193962" cy="58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0" name="Picture 24" descr="APDA - Santo Tirso: Águas do Norte investe no sistema de águas da Região  Noroeste">
            <a:extLst>
              <a:ext uri="{FF2B5EF4-FFF2-40B4-BE49-F238E27FC236}">
                <a16:creationId xmlns:a16="http://schemas.microsoft.com/office/drawing/2014/main" id="{4B46E84A-3F1A-4BE2-9E4A-2AEA1F741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561" y="1979159"/>
            <a:ext cx="4030277" cy="14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0" name="Picture 34" descr="Águas do Douro e Paiva | Amydra - Lállio">
            <a:extLst>
              <a:ext uri="{FF2B5EF4-FFF2-40B4-BE49-F238E27FC236}">
                <a16:creationId xmlns:a16="http://schemas.microsoft.com/office/drawing/2014/main" id="{A4B3B682-A339-4149-91EA-3BF3D2CBF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242" y="1607282"/>
            <a:ext cx="4441459" cy="222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2" name="Picture 36" descr="Feira – A INDAQUA Feira assegura, desde 2000, a gestão dos serviços  públicos municipais de abastecimento de água em Santa Maria da Feira.">
            <a:extLst>
              <a:ext uri="{FF2B5EF4-FFF2-40B4-BE49-F238E27FC236}">
                <a16:creationId xmlns:a16="http://schemas.microsoft.com/office/drawing/2014/main" id="{C56939B2-8208-4875-A2F4-13DBA3F41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415" y="5208779"/>
            <a:ext cx="2193962" cy="58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4" name="Picture 38" descr="Contactos | Águas de São João">
            <a:extLst>
              <a:ext uri="{FF2B5EF4-FFF2-40B4-BE49-F238E27FC236}">
                <a16:creationId xmlns:a16="http://schemas.microsoft.com/office/drawing/2014/main" id="{44113390-1702-43C6-B876-26FAABE5E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698" y="3706304"/>
            <a:ext cx="2193962" cy="11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6" name="Picture 40" descr="Águas de Portugal assina contrato de financiamento com o BEI | Ambiente  Magazine">
            <a:extLst>
              <a:ext uri="{FF2B5EF4-FFF2-40B4-BE49-F238E27FC236}">
                <a16:creationId xmlns:a16="http://schemas.microsoft.com/office/drawing/2014/main" id="{C345558F-3914-4377-8D97-59E55F69F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22" y="1772999"/>
            <a:ext cx="3333750" cy="190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59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6213328"/>
            <a:ext cx="1219200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Extraído do Programa de Geografia A, Ministério da Educação, 2001.</a:t>
            </a:r>
          </a:p>
          <a:p>
            <a:pPr algn="ctr"/>
            <a:r>
              <a:rPr lang="pt-PT" dirty="0"/>
              <a:t>Fonte: </a:t>
            </a:r>
            <a:r>
              <a:rPr lang="pt-PT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www.dge.mec.pt</a:t>
            </a:r>
            <a:r>
              <a:rPr lang="pt-PT" dirty="0"/>
              <a:t> (acedido em 24-01-2020).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89E615D-C87E-4152-B846-2DF858C3C67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01A70A6-FAC8-4E4A-9FE8-FC5B3D2C59C6}"/>
              </a:ext>
            </a:extLst>
          </p:cNvPr>
          <p:cNvSpPr txBox="1"/>
          <p:nvPr/>
        </p:nvSpPr>
        <p:spPr>
          <a:xfrm>
            <a:off x="1487715" y="1379956"/>
            <a:ext cx="9216570" cy="271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b="1" u="sng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TEMA: 5. A INTEGRAÇÃO DE PORTUGAL NA UNIÃO EUROPEIA: NOVOS DESAFIOS, NOVAS OPORTUNIDADES</a:t>
            </a:r>
          </a:p>
          <a:p>
            <a:endParaRPr lang="pt-PT" sz="1800" b="1" u="sng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pt-PT" sz="1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Subtema: 5.1 – Os desafios, para Portugal, do alargamento da União Europeia</a:t>
            </a:r>
            <a:endParaRPr lang="pt-PT" sz="18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pt-P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pt-PT" sz="18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Subtema: 5.2 – A valorização ambiental em Portugal e a Política Ambiental Comunitária</a:t>
            </a:r>
            <a:endParaRPr lang="pt-PT" sz="1800" b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pt-P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Subtema: 5.3 – As regiões portuguesas no contexto das políticas regionais da União Europeia</a:t>
            </a:r>
            <a:endParaRPr lang="pt-P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093B582-732B-4CF3-BB6E-956CE97D4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  <p:pic>
        <p:nvPicPr>
          <p:cNvPr id="8" name="Picture 2" descr="Resultado de imagem para visto verde">
            <a:extLst>
              <a:ext uri="{FF2B5EF4-FFF2-40B4-BE49-F238E27FC236}">
                <a16:creationId xmlns:a16="http://schemas.microsoft.com/office/drawing/2014/main" id="{F0497622-EC88-4459-AEEA-A518570A4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229" y="2126304"/>
            <a:ext cx="579396" cy="57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icon logo visto verde green Sticker by Andressa Leal">
            <a:extLst>
              <a:ext uri="{FF2B5EF4-FFF2-40B4-BE49-F238E27FC236}">
                <a16:creationId xmlns:a16="http://schemas.microsoft.com/office/drawing/2014/main" id="{A5A5763C-C678-460E-86EF-0547F8092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026" y="3715815"/>
            <a:ext cx="413706" cy="38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8E4C250A-71DB-48E6-92F2-B06E5D2251CB}"/>
              </a:ext>
            </a:extLst>
          </p:cNvPr>
          <p:cNvSpPr/>
          <p:nvPr/>
        </p:nvSpPr>
        <p:spPr>
          <a:xfrm rot="10800000">
            <a:off x="11450832" y="2704356"/>
            <a:ext cx="741168" cy="87664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4316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6213328"/>
            <a:ext cx="1219200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Extraído das Aprendizagens Essenciais de Geografia A, Ministério da Educação, 2018.</a:t>
            </a:r>
          </a:p>
          <a:p>
            <a:pPr algn="ctr"/>
            <a:r>
              <a:rPr lang="pt-PT" dirty="0"/>
              <a:t>Fonte: </a:t>
            </a:r>
            <a:r>
              <a:rPr lang="pt-PT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www.dge.mec.pt</a:t>
            </a:r>
            <a:r>
              <a:rPr lang="pt-PT" dirty="0"/>
              <a:t> (acedido em 24-01-2020).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89E615D-C87E-4152-B846-2DF858C3C67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01A70A6-FAC8-4E4A-9FE8-FC5B3D2C59C6}"/>
              </a:ext>
            </a:extLst>
          </p:cNvPr>
          <p:cNvSpPr txBox="1"/>
          <p:nvPr/>
        </p:nvSpPr>
        <p:spPr>
          <a:xfrm>
            <a:off x="1487715" y="1379956"/>
            <a:ext cx="92165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b="1" u="sng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TEMA: 5. A INTEGRAÇÃO DE PORTUGAL NA UNIÃO EUROPEIA: NOVOS DESAFIOS, NOVAS OPORTUNIDADES</a:t>
            </a:r>
          </a:p>
          <a:p>
            <a:endParaRPr lang="pt-P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PT" sz="18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Subtema: 5.2. A valorização ambiental em Portugal e a política ambiental comunitária</a:t>
            </a:r>
          </a:p>
          <a:p>
            <a:endParaRPr lang="pt-PT" sz="18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PT" sz="18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Conceitos: </a:t>
            </a:r>
            <a:r>
              <a:rPr lang="pt-PT" sz="1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área protegida</a:t>
            </a: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economia com baixa emissão de carbono, economia circular, pegada ecológica individual e coletiva, </a:t>
            </a:r>
            <a:r>
              <a:rPr lang="pt-PT" sz="1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paisagem</a:t>
            </a: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pt-PT" sz="1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paisagem cultural</a:t>
            </a: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pt-PT" sz="1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parque natural</a:t>
            </a: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pt-PT" sz="1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parque nacional</a:t>
            </a: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pt-PT" sz="1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Plano Nacional da Água (PNA)</a:t>
            </a: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pt-PT" sz="1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Rede Natura 2000</a:t>
            </a: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pt-PT" sz="1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Reserva Natural</a:t>
            </a: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Agenda 2030, Estratégia Nacional de Educação Ambiental.</a:t>
            </a:r>
            <a:endParaRPr lang="pt-P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093B582-732B-4CF3-BB6E-956CE97D4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85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wift Basics &#10; ">
            <a:extLst>
              <a:ext uri="{FF2B5EF4-FFF2-40B4-BE49-F238E27FC236}">
                <a16:creationId xmlns:a16="http://schemas.microsoft.com/office/drawing/2014/main" id="{2DBAA220-12D8-4F47-AC10-0411072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4" y="-13854"/>
            <a:ext cx="7585061" cy="569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1B03646-E6E4-4A01-A3B2-FDF9B02B65E9}"/>
              </a:ext>
            </a:extLst>
          </p:cNvPr>
          <p:cNvSpPr/>
          <p:nvPr/>
        </p:nvSpPr>
        <p:spPr>
          <a:xfrm>
            <a:off x="7487089" y="520444"/>
            <a:ext cx="2650210" cy="873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33FD3C5-EAE0-45EE-9217-6AB456646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2" y="3556095"/>
            <a:ext cx="1203300" cy="131903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6203084"/>
            <a:ext cx="1219200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cs typeface="Times New Roman" panose="02020603050405020304" pitchFamily="18" charset="0"/>
              </a:rPr>
              <a:t>PERGUNTAS</a:t>
            </a:r>
          </a:p>
          <a:p>
            <a:pPr algn="ctr"/>
            <a:endParaRPr lang="pt-PT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7177643-D5AC-45CC-AA6B-BDE2F905DB20}"/>
              </a:ext>
            </a:extLst>
          </p:cNvPr>
          <p:cNvSpPr txBox="1"/>
          <p:nvPr/>
        </p:nvSpPr>
        <p:spPr>
          <a:xfrm>
            <a:off x="2108578" y="280073"/>
            <a:ext cx="5359022" cy="563231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u="sng" dirty="0">
              <a:latin typeface="Comic Sans MS" panose="030F0702030302020204" pitchFamily="66" charset="0"/>
            </a:endParaRP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QUE ÁREA PROTEGIDA, DE ÂMBITO NACIONAL, CONHECES </a:t>
            </a: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NA REGIÃO NORTE…</a:t>
            </a:r>
            <a:endParaRPr lang="pt-PT" b="1" i="0" u="sng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1. … que seja um Parque Nacional</a:t>
            </a:r>
            <a:r>
              <a:rPr lang="pt-PT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?</a:t>
            </a: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2. … que seja um Parque Natural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localizado no litoral?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3. … que seja um Parque Natural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com internacional no nome?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4. … que seja um Parque Natural com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o nome de uma serra?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5. … que seja a maior de Portugal</a:t>
            </a:r>
            <a:r>
              <a:rPr lang="pt-PT" b="1" dirty="0">
                <a:solidFill>
                  <a:srgbClr val="000000"/>
                </a:solidFill>
                <a:latin typeface="Comic Sans MS" panose="030F0702030302020204" pitchFamily="66" charset="0"/>
              </a:rPr>
              <a:t>?</a:t>
            </a: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474C334-21FD-4C0E-99FD-D239D6A43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84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17346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b="1" dirty="0"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https://www.lipor.pt/pt</a:t>
            </a:r>
            <a:r>
              <a:rPr lang="pt-PT" b="1" dirty="0">
                <a:ea typeface="Calibri" panose="020F0502020204030204" pitchFamily="34" charset="0"/>
                <a:cs typeface="Times New Roman" panose="02020603050405020304" pitchFamily="18" charset="0"/>
              </a:rPr>
              <a:t> [</a:t>
            </a:r>
            <a:r>
              <a:rPr lang="pt-PT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Lipor</a:t>
            </a:r>
            <a:r>
              <a:rPr lang="pt-PT" b="1" dirty="0">
                <a:ea typeface="Calibri" panose="020F0502020204030204" pitchFamily="34" charset="0"/>
                <a:cs typeface="Times New Roman" panose="02020603050405020304" pitchFamily="18" charset="0"/>
              </a:rPr>
              <a:t>] / </a:t>
            </a:r>
            <a:r>
              <a:rPr lang="pt-PT" b="1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https://www.suma.pt</a:t>
            </a:r>
            <a:r>
              <a:rPr lang="pt-PT" b="1" dirty="0">
                <a:ea typeface="Calibri" panose="020F0502020204030204" pitchFamily="34" charset="0"/>
                <a:cs typeface="Times New Roman" panose="02020603050405020304" pitchFamily="18" charset="0"/>
              </a:rPr>
              <a:t> [SUMA]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https://www.adp.pt</a:t>
            </a:r>
            <a:r>
              <a:rPr lang="pt-PT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[</a:t>
            </a:r>
            <a:r>
              <a:rPr lang="pt-PT" b="1" i="0" dirty="0">
                <a:effectLst/>
              </a:rPr>
              <a:t>Águas de Portugal</a:t>
            </a:r>
            <a:r>
              <a:rPr lang="pt-PT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] /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https://www.adnorte.pt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[Águas do Norte]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https://www.addp.pt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[Águas do Douro e Paiva] /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https://www.aguasdoporto.pt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[Águas do Porto]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BBD6C0C-DD43-47D6-82B7-FC82B8E72B65}"/>
              </a:ext>
            </a:extLst>
          </p:cNvPr>
          <p:cNvSpPr txBox="1"/>
          <p:nvPr/>
        </p:nvSpPr>
        <p:spPr>
          <a:xfrm>
            <a:off x="3016250" y="5005161"/>
            <a:ext cx="615950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TOCA A TRABALHAR!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87CB2C9-20B5-4B1B-B136-F1F087A56BAA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8" name="Picture 2" descr="10+ Melhores Ideias de significados | dicionário online, dicionário, língua  portuguesa">
            <a:extLst>
              <a:ext uri="{FF2B5EF4-FFF2-40B4-BE49-F238E27FC236}">
                <a16:creationId xmlns:a16="http://schemas.microsoft.com/office/drawing/2014/main" id="{AC9338AD-D070-48E2-B094-67E6A1C8F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007" y="715565"/>
            <a:ext cx="2215601" cy="391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PC Portátil 11&quot; N3350 4GB/16GB Chrome OS ChromeBook G6 (RECONDICIONADO) -  HP | Castro Electrónica, Lda">
            <a:extLst>
              <a:ext uri="{FF2B5EF4-FFF2-40B4-BE49-F238E27FC236}">
                <a16:creationId xmlns:a16="http://schemas.microsoft.com/office/drawing/2014/main" id="{A80BAA1C-AD9B-4133-8BF3-827E7ED0E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687" y="313244"/>
            <a:ext cx="7130573" cy="469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B06A05A-C59C-44F6-BBE6-46DE37BC1D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118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17346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Vamos valorizar o ambiente com a Geografia A!</a:t>
            </a:r>
            <a:endParaRPr lang="pt-P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Vamos estar com atenção a Portugal!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Vamos TODOS terminar o ano em beleza!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BBD6C0C-DD43-47D6-82B7-FC82B8E72B65}"/>
              </a:ext>
            </a:extLst>
          </p:cNvPr>
          <p:cNvSpPr txBox="1"/>
          <p:nvPr/>
        </p:nvSpPr>
        <p:spPr>
          <a:xfrm>
            <a:off x="3016250" y="5005161"/>
            <a:ext cx="615950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MUITO </a:t>
            </a: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OBRIGADO!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87CB2C9-20B5-4B1B-B136-F1F087A56BA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4" name="Picture 2" descr="Time to explore (Calvin &amp; Hobbes) [1920x1200] : ComicWalls">
            <a:extLst>
              <a:ext uri="{FF2B5EF4-FFF2-40B4-BE49-F238E27FC236}">
                <a16:creationId xmlns:a16="http://schemas.microsoft.com/office/drawing/2014/main" id="{D4E10C5C-FE9F-4B32-8507-20384F9C3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975" y="0"/>
            <a:ext cx="7672049" cy="47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576441E-A151-4681-A396-A7C219131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0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F82D4D-E910-45E7-A164-E317A9EA6BD0}"/>
              </a:ext>
            </a:extLst>
          </p:cNvPr>
          <p:cNvSpPr txBox="1"/>
          <p:nvPr/>
        </p:nvSpPr>
        <p:spPr>
          <a:xfrm>
            <a:off x="9534452" y="6024474"/>
            <a:ext cx="2656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200" dirty="0"/>
              <a:t>GEOGRAFIA A – 11.º ANO</a:t>
            </a:r>
          </a:p>
          <a:p>
            <a:pPr algn="l"/>
            <a:r>
              <a:rPr lang="pt-PT" sz="1200" dirty="0"/>
              <a:t>TEMA 5 / SUBTEMA 5.2.</a:t>
            </a:r>
          </a:p>
          <a:p>
            <a:pPr algn="l"/>
            <a:r>
              <a:rPr lang="pt-PT" sz="1200" dirty="0"/>
              <a:t>Agrupamento de Escolas António Nobre</a:t>
            </a:r>
          </a:p>
          <a:p>
            <a:pPr algn="l"/>
            <a:r>
              <a:rPr lang="pt-PT" sz="1200" dirty="0"/>
              <a:t>© Miguel Coelho 2021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FBF3BBE-18D6-459E-A87F-11D2FFA39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67" y="532089"/>
            <a:ext cx="6003235" cy="579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wift Basics &#10; ">
            <a:extLst>
              <a:ext uri="{FF2B5EF4-FFF2-40B4-BE49-F238E27FC236}">
                <a16:creationId xmlns:a16="http://schemas.microsoft.com/office/drawing/2014/main" id="{2DBAA220-12D8-4F47-AC10-0411072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4" y="-13854"/>
            <a:ext cx="7585061" cy="569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1B03646-E6E4-4A01-A3B2-FDF9B02B65E9}"/>
              </a:ext>
            </a:extLst>
          </p:cNvPr>
          <p:cNvSpPr/>
          <p:nvPr/>
        </p:nvSpPr>
        <p:spPr>
          <a:xfrm>
            <a:off x="7487089" y="520444"/>
            <a:ext cx="2650210" cy="873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33FD3C5-EAE0-45EE-9217-6AB456646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2" y="3556095"/>
            <a:ext cx="1203300" cy="131903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6203084"/>
            <a:ext cx="1219200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cs typeface="Times New Roman" panose="02020603050405020304" pitchFamily="18" charset="0"/>
              </a:rPr>
              <a:t>RESPOSTAS</a:t>
            </a:r>
          </a:p>
          <a:p>
            <a:pPr algn="ctr"/>
            <a:endParaRPr lang="pt-PT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7177643-D5AC-45CC-AA6B-BDE2F905DB20}"/>
              </a:ext>
            </a:extLst>
          </p:cNvPr>
          <p:cNvSpPr txBox="1"/>
          <p:nvPr/>
        </p:nvSpPr>
        <p:spPr>
          <a:xfrm>
            <a:off x="2108578" y="280073"/>
            <a:ext cx="5359022" cy="563231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u="sng" dirty="0">
              <a:latin typeface="Comic Sans MS" panose="030F0702030302020204" pitchFamily="66" charset="0"/>
            </a:endParaRP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QUE ÁREA PROTEGIDA, DE ÂMBITO NACIONAL, CONHECES </a:t>
            </a: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NA REGIÃO NORTE…</a:t>
            </a:r>
            <a:endParaRPr lang="pt-PT" b="1" i="0" u="sng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1. … que seja um Parque Nacional</a:t>
            </a:r>
            <a:r>
              <a:rPr lang="pt-PT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?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É o Parque Nacional da Peneda-Gerês.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2. … que seja um Parque Natural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localizado no litoral?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o Parque Natural do Litoral Norte.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3. … que seja um Parque Natural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com internacional no nome?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o Parque Natural do Douro Internacional.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4. … que seja um Parque Natural com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o nome de uma serra?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o Parque Natural do Alvão. 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o Parque Natural de Montesinho.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5. … que seja a maior de Portugal</a:t>
            </a:r>
            <a:r>
              <a:rPr lang="pt-PT" b="1" dirty="0">
                <a:solidFill>
                  <a:srgbClr val="000000"/>
                </a:solidFill>
                <a:latin typeface="Comic Sans MS" panose="030F0702030302020204" pitchFamily="66" charset="0"/>
              </a:rPr>
              <a:t>?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É o Parque Nacional da Peneda-Gerês.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474C334-21FD-4C0E-99FD-D239D6A43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0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wift Basics &#10; ">
            <a:extLst>
              <a:ext uri="{FF2B5EF4-FFF2-40B4-BE49-F238E27FC236}">
                <a16:creationId xmlns:a16="http://schemas.microsoft.com/office/drawing/2014/main" id="{2DBAA220-12D8-4F47-AC10-0411072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4" y="-13854"/>
            <a:ext cx="7585061" cy="569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1B03646-E6E4-4A01-A3B2-FDF9B02B65E9}"/>
              </a:ext>
            </a:extLst>
          </p:cNvPr>
          <p:cNvSpPr/>
          <p:nvPr/>
        </p:nvSpPr>
        <p:spPr>
          <a:xfrm>
            <a:off x="7487089" y="520444"/>
            <a:ext cx="2650210" cy="873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33FD3C5-EAE0-45EE-9217-6AB456646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2" y="3556095"/>
            <a:ext cx="1203300" cy="131903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6203084"/>
            <a:ext cx="1219200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cs typeface="Times New Roman" panose="02020603050405020304" pitchFamily="18" charset="0"/>
              </a:rPr>
              <a:t>PERGUNTAS</a:t>
            </a:r>
          </a:p>
          <a:p>
            <a:pPr algn="ctr"/>
            <a:endParaRPr lang="pt-PT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7177643-D5AC-45CC-AA6B-BDE2F905DB20}"/>
              </a:ext>
            </a:extLst>
          </p:cNvPr>
          <p:cNvSpPr txBox="1"/>
          <p:nvPr/>
        </p:nvSpPr>
        <p:spPr>
          <a:xfrm>
            <a:off x="2108578" y="280073"/>
            <a:ext cx="5359022" cy="563231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u="sng" dirty="0">
              <a:latin typeface="Comic Sans MS" panose="030F0702030302020204" pitchFamily="66" charset="0"/>
            </a:endParaRP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QUE ÁREA PROTEGIDA, DE ÂMBITO NACIONAL, CONHECES </a:t>
            </a: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NA REGIÃO CENTRO…</a:t>
            </a:r>
            <a:endParaRPr lang="pt-PT" b="1" i="0" u="sng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1. … que seja um Parque Natural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localizado no litoral?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2. … que seja um Parque Natural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com internacional no nome?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3. … que seja um Parque Natural com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o nome de uma serra?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4. … que seja uma Reserva Natural?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474C334-21FD-4C0E-99FD-D239D6A43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45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wift Basics &#10; ">
            <a:extLst>
              <a:ext uri="{FF2B5EF4-FFF2-40B4-BE49-F238E27FC236}">
                <a16:creationId xmlns:a16="http://schemas.microsoft.com/office/drawing/2014/main" id="{2DBAA220-12D8-4F47-AC10-0411072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4" y="-13854"/>
            <a:ext cx="7585061" cy="569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1B03646-E6E4-4A01-A3B2-FDF9B02B65E9}"/>
              </a:ext>
            </a:extLst>
          </p:cNvPr>
          <p:cNvSpPr/>
          <p:nvPr/>
        </p:nvSpPr>
        <p:spPr>
          <a:xfrm>
            <a:off x="7487089" y="520444"/>
            <a:ext cx="2650210" cy="873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33FD3C5-EAE0-45EE-9217-6AB456646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2" y="3556095"/>
            <a:ext cx="1203300" cy="131903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6203084"/>
            <a:ext cx="1219200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cs typeface="Times New Roman" panose="02020603050405020304" pitchFamily="18" charset="0"/>
              </a:rPr>
              <a:t>RESPOSTAS</a:t>
            </a:r>
          </a:p>
          <a:p>
            <a:pPr algn="ctr"/>
            <a:endParaRPr lang="pt-PT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7177643-D5AC-45CC-AA6B-BDE2F905DB20}"/>
              </a:ext>
            </a:extLst>
          </p:cNvPr>
          <p:cNvSpPr txBox="1"/>
          <p:nvPr/>
        </p:nvSpPr>
        <p:spPr>
          <a:xfrm>
            <a:off x="2108578" y="280073"/>
            <a:ext cx="5359022" cy="563231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u="sng" dirty="0">
              <a:latin typeface="Comic Sans MS" panose="030F0702030302020204" pitchFamily="66" charset="0"/>
            </a:endParaRP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QUE ÁREA PROTEGIDA, DE ÂMBITO NACIONAL, CONHECES </a:t>
            </a: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NA REGIÃO CENTRO…</a:t>
            </a:r>
            <a:endParaRPr lang="pt-PT" b="1" i="0" u="sng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1. … que seja um Parque Natural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localizado no litoral?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Não existe.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2. … que seja um Parque Natural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com internacional no nome?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o Parque Natural do Tejo Internacional.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3. … que seja um Parque Natural com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o nome de uma serra?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o Parque Natural da Serra da Estrela. 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o Parque Natural das Serras de Aire e Candeeiros.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4. … que seja uma Reserva Natural?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É a</a:t>
            </a:r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 Reserva Natural das Dunas de 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São Jacinto. 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É a</a:t>
            </a:r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 Reserva Natural das Berlengas.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474C334-21FD-4C0E-99FD-D239D6A43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0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wift Basics &#10; ">
            <a:extLst>
              <a:ext uri="{FF2B5EF4-FFF2-40B4-BE49-F238E27FC236}">
                <a16:creationId xmlns:a16="http://schemas.microsoft.com/office/drawing/2014/main" id="{2DBAA220-12D8-4F47-AC10-0411072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4" y="-13854"/>
            <a:ext cx="7585061" cy="569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1B03646-E6E4-4A01-A3B2-FDF9B02B65E9}"/>
              </a:ext>
            </a:extLst>
          </p:cNvPr>
          <p:cNvSpPr/>
          <p:nvPr/>
        </p:nvSpPr>
        <p:spPr>
          <a:xfrm>
            <a:off x="7487089" y="520444"/>
            <a:ext cx="2650210" cy="873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33FD3C5-EAE0-45EE-9217-6AB456646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2" y="3556095"/>
            <a:ext cx="1203300" cy="131903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6203084"/>
            <a:ext cx="1219200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cs typeface="Times New Roman" panose="02020603050405020304" pitchFamily="18" charset="0"/>
              </a:rPr>
              <a:t>PERGUNTAS</a:t>
            </a:r>
          </a:p>
          <a:p>
            <a:pPr algn="ctr"/>
            <a:endParaRPr lang="pt-PT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7177643-D5AC-45CC-AA6B-BDE2F905DB20}"/>
              </a:ext>
            </a:extLst>
          </p:cNvPr>
          <p:cNvSpPr txBox="1"/>
          <p:nvPr/>
        </p:nvSpPr>
        <p:spPr>
          <a:xfrm>
            <a:off x="2108578" y="280073"/>
            <a:ext cx="5359022" cy="563231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u="sng" dirty="0">
              <a:latin typeface="Comic Sans MS" panose="030F0702030302020204" pitchFamily="66" charset="0"/>
            </a:endParaRP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QUE ÁREA PROTEGIDA, DE ÂMBITO NACIONAL, CONHECES </a:t>
            </a: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NA REGIÃO DE LISBOA…</a:t>
            </a:r>
            <a:endParaRPr lang="pt-PT" b="1" i="0" u="sng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1. … que seja um Parque Natural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localizado no litoral?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2. … que seja um Parque Natural com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o nome de uma serra?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3. … que seja uma Reserva Natural?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4. … que seja uma Paisagem Protegida?</a:t>
            </a: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5. … que seja um Monumento Natural?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474C334-21FD-4C0E-99FD-D239D6A43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48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wift Basics &#10; ">
            <a:extLst>
              <a:ext uri="{FF2B5EF4-FFF2-40B4-BE49-F238E27FC236}">
                <a16:creationId xmlns:a16="http://schemas.microsoft.com/office/drawing/2014/main" id="{2DBAA220-12D8-4F47-AC10-0411072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4" y="-13854"/>
            <a:ext cx="7585061" cy="569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1B03646-E6E4-4A01-A3B2-FDF9B02B65E9}"/>
              </a:ext>
            </a:extLst>
          </p:cNvPr>
          <p:cNvSpPr/>
          <p:nvPr/>
        </p:nvSpPr>
        <p:spPr>
          <a:xfrm>
            <a:off x="7487089" y="520444"/>
            <a:ext cx="2650210" cy="873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33FD3C5-EAE0-45EE-9217-6AB456646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2" y="3556095"/>
            <a:ext cx="1203300" cy="131903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6203084"/>
            <a:ext cx="1219200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cs typeface="Times New Roman" panose="02020603050405020304" pitchFamily="18" charset="0"/>
              </a:rPr>
              <a:t>RESPOSTAS</a:t>
            </a:r>
          </a:p>
          <a:p>
            <a:pPr algn="ctr"/>
            <a:endParaRPr lang="pt-PT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7177643-D5AC-45CC-AA6B-BDE2F905DB20}"/>
              </a:ext>
            </a:extLst>
          </p:cNvPr>
          <p:cNvSpPr txBox="1"/>
          <p:nvPr/>
        </p:nvSpPr>
        <p:spPr>
          <a:xfrm>
            <a:off x="2108578" y="280073"/>
            <a:ext cx="5359022" cy="563231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u="sng" dirty="0">
              <a:latin typeface="Comic Sans MS" panose="030F0702030302020204" pitchFamily="66" charset="0"/>
            </a:endParaRP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QUE ÁREA PROTEGIDA, DE ÂMBITO NACIONAL, CONHECES </a:t>
            </a: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NA REGIÃO DE LISBOA…</a:t>
            </a:r>
            <a:endParaRPr lang="pt-PT" b="1" i="0" u="sng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1. … que seja um Parque Natural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localizado no litoral?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o Parque Natural da Arrábida.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2. … que seja um Parque Natural com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o nome de uma serra?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É o Parque Natural de Sintra-Cascais.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3. … que seja uma Reserva Natural?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É a</a:t>
            </a:r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 Reserva Natural do Estuário do Tejo. 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É a</a:t>
            </a:r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 Reserva Natural do Estuário do Sado.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4. … que seja uma Paisagem Protegida?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É a Paisagem Protegida da Arriba Fóssil 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da Costa da Caparica.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5. … que seja um Monumento Natural?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É o Monumento Natural da Pedra da Mua. </a:t>
            </a:r>
          </a:p>
          <a:p>
            <a:pPr algn="ctr"/>
            <a:r>
              <a:rPr lang="pt-PT" b="1" dirty="0">
                <a:solidFill>
                  <a:srgbClr val="00B050"/>
                </a:solidFill>
                <a:latin typeface="Comic Sans MS" panose="030F0702030302020204" pitchFamily="66" charset="0"/>
              </a:rPr>
              <a:t>É o Monumento Natural dos Lagosteiros.</a:t>
            </a:r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474C334-21FD-4C0E-99FD-D239D6A43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8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wift Basics &#10; ">
            <a:extLst>
              <a:ext uri="{FF2B5EF4-FFF2-40B4-BE49-F238E27FC236}">
                <a16:creationId xmlns:a16="http://schemas.microsoft.com/office/drawing/2014/main" id="{2DBAA220-12D8-4F47-AC10-0411072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4" y="-13854"/>
            <a:ext cx="7585061" cy="569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1B03646-E6E4-4A01-A3B2-FDF9B02B65E9}"/>
              </a:ext>
            </a:extLst>
          </p:cNvPr>
          <p:cNvSpPr/>
          <p:nvPr/>
        </p:nvSpPr>
        <p:spPr>
          <a:xfrm>
            <a:off x="7487089" y="520444"/>
            <a:ext cx="2650210" cy="873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33FD3C5-EAE0-45EE-9217-6AB456646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2" y="3556095"/>
            <a:ext cx="1203300" cy="131903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6203084"/>
            <a:ext cx="1219200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cs typeface="Times New Roman" panose="02020603050405020304" pitchFamily="18" charset="0"/>
              </a:rPr>
              <a:t>PERGUNTAS</a:t>
            </a:r>
          </a:p>
          <a:p>
            <a:pPr algn="ctr"/>
            <a:endParaRPr lang="pt-PT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7177643-D5AC-45CC-AA6B-BDE2F905DB20}"/>
              </a:ext>
            </a:extLst>
          </p:cNvPr>
          <p:cNvSpPr txBox="1"/>
          <p:nvPr/>
        </p:nvSpPr>
        <p:spPr>
          <a:xfrm>
            <a:off x="2108578" y="280073"/>
            <a:ext cx="5359022" cy="563231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u="sng" dirty="0">
              <a:latin typeface="Comic Sans MS" panose="030F0702030302020204" pitchFamily="66" charset="0"/>
            </a:endParaRP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QUE ÁREA PROTEGIDA, DE ÂMBITO NACIONAL, CONHECES </a:t>
            </a:r>
          </a:p>
          <a:p>
            <a:pPr algn="ctr"/>
            <a:r>
              <a:rPr lang="pt-PT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NA REGIÃO DO ALENTEJO…</a:t>
            </a:r>
            <a:endParaRPr lang="pt-PT" b="1" i="0" u="sng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1. … que seja um Parque Natural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localizado no litoral?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2. … que seja um Parque Natural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com nome de rio?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3. … que seja um Parque Natural com </a:t>
            </a: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o nome de uma serra?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4. … que seja uma Reserva Natural?</a:t>
            </a:r>
          </a:p>
          <a:p>
            <a:pPr algn="ctr"/>
            <a:r>
              <a:rPr lang="pt-PT" b="1" i="0" u="none" strike="noStrike" baseline="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pt-PT" b="1" i="0" u="none" strike="noStrike" baseline="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474C334-21FD-4C0E-99FD-D239D6A43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"/>
            <a:ext cx="1012741" cy="9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031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61424</TotalTime>
  <Words>2147</Words>
  <Application>Microsoft Office PowerPoint</Application>
  <PresentationFormat>Ecrã Panorâmico</PresentationFormat>
  <Paragraphs>384</Paragraphs>
  <Slides>32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Comic Sans 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Miguel</dc:creator>
  <cp:lastModifiedBy>Miguel</cp:lastModifiedBy>
  <cp:revision>779</cp:revision>
  <dcterms:created xsi:type="dcterms:W3CDTF">2020-09-24T16:30:28Z</dcterms:created>
  <dcterms:modified xsi:type="dcterms:W3CDTF">2021-05-25T22:01:40Z</dcterms:modified>
</cp:coreProperties>
</file>