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08" r:id="rId2"/>
    <p:sldId id="296" r:id="rId3"/>
    <p:sldId id="422" r:id="rId4"/>
    <p:sldId id="412" r:id="rId5"/>
    <p:sldId id="415" r:id="rId6"/>
    <p:sldId id="423" r:id="rId7"/>
    <p:sldId id="416" r:id="rId8"/>
    <p:sldId id="425" r:id="rId9"/>
    <p:sldId id="329" r:id="rId10"/>
    <p:sldId id="432" r:id="rId11"/>
    <p:sldId id="424" r:id="rId12"/>
    <p:sldId id="303" r:id="rId13"/>
    <p:sldId id="436" r:id="rId14"/>
    <p:sldId id="437" r:id="rId15"/>
    <p:sldId id="426" r:id="rId16"/>
    <p:sldId id="427" r:id="rId17"/>
    <p:sldId id="430" r:id="rId18"/>
    <p:sldId id="433" r:id="rId19"/>
    <p:sldId id="428" r:id="rId20"/>
    <p:sldId id="429" r:id="rId21"/>
    <p:sldId id="434" r:id="rId22"/>
    <p:sldId id="435" r:id="rId23"/>
    <p:sldId id="431" r:id="rId24"/>
    <p:sldId id="414" r:id="rId25"/>
    <p:sldId id="438" r:id="rId26"/>
    <p:sldId id="287" r:id="rId27"/>
    <p:sldId id="286" r:id="rId28"/>
    <p:sldId id="284" r:id="rId29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E00B"/>
    <a:srgbClr val="82FF09"/>
    <a:srgbClr val="FFFFCC"/>
    <a:srgbClr val="E0C0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39E8F2-7140-4B2B-B96A-3541D16294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FD9853D-0A6F-4FE7-9CF2-29931BC05F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7BEB7AE4-9718-4D28-BACA-024EDE664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1A018-0D09-4131-8062-4717F20A4980}" type="datetimeFigureOut">
              <a:rPr lang="pt-PT" smtClean="0"/>
              <a:t>25/05/2021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DF6EB232-F9F8-41CD-8074-B95E5E403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B8C011D3-A4F1-4DD9-B806-B90958205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12929-D0EE-41A2-87D2-FC23C7B7C8A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379902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8346DC-F862-4574-A503-DA36C767CD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0C177590-E6DF-40BD-A754-D119555559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5C677EB6-F1A3-4976-BEA8-23AA77E8B8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1A018-0D09-4131-8062-4717F20A4980}" type="datetimeFigureOut">
              <a:rPr lang="pt-PT" smtClean="0"/>
              <a:t>25/05/2021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A58606B6-B004-4714-992B-8E2A02A7D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3DEF3933-9D1B-41F7-B09E-657F4A2F7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12929-D0EE-41A2-87D2-FC23C7B7C8A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5241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F95C94E-3D5A-42EB-ADBD-DC9100DBFF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0739B056-0A97-4AA7-A62C-DE4D80619C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237639AF-89C0-48C4-AF24-456220419F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1A018-0D09-4131-8062-4717F20A4980}" type="datetimeFigureOut">
              <a:rPr lang="pt-PT" smtClean="0"/>
              <a:t>25/05/2021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C0DC2132-AEE6-4E54-81A4-A228C9BED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37BB2655-8ADE-40B3-A10B-7A8F3FAB4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12929-D0EE-41A2-87D2-FC23C7B7C8A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33715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F195F7-1283-41B7-81B0-9EBAEDDB0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B96C460A-C24A-41D4-A02E-EF3D5DC57B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B1FAC251-6E71-452F-A6FB-5F4D953CD7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1A018-0D09-4131-8062-4717F20A4980}" type="datetimeFigureOut">
              <a:rPr lang="pt-PT" smtClean="0"/>
              <a:t>25/05/2021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E1D28216-B483-46BD-B2FA-7CC15C35F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79E6F10E-2545-4FCB-8E54-4C9D35889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12929-D0EE-41A2-87D2-FC23C7B7C8A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74377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8EAD3A-884A-42D3-83F8-82FBB6108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2C6E784C-2C55-409F-81B1-756784A834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3848A887-7AFC-47F9-BA20-693649CAD6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1A018-0D09-4131-8062-4717F20A4980}" type="datetimeFigureOut">
              <a:rPr lang="pt-PT" smtClean="0"/>
              <a:t>25/05/2021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93F68389-3E63-4E9B-B87F-951F6BF61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44EA34CC-2ED2-4DF8-8904-E1C4EE797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12929-D0EE-41A2-87D2-FC23C7B7C8A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71595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7C8982-7C63-4CDA-9225-9DFBEFA01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D88DB267-D520-4726-A74B-ACD51FB67B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C28E8D38-9C11-42C9-9CE4-3A981A3A31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8B2EC70B-14DF-45BA-90F6-7D5BDBEAB9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1A018-0D09-4131-8062-4717F20A4980}" type="datetimeFigureOut">
              <a:rPr lang="pt-PT" smtClean="0"/>
              <a:t>25/05/2021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41C04A48-1114-4268-B745-3A5F72931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F55A1863-7A60-4298-84FF-EC3ADD13C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12929-D0EE-41A2-87D2-FC23C7B7C8A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48421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F5108C-B94C-4E3F-9C13-F65E0C361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CEEBFFD6-728D-41DE-866C-1B8EF2D7AB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C8E76D68-9E7C-4921-A72C-E2B6F0F2B0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4F466BAD-F7C2-4011-8D4B-11CBC843E3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D37EF06E-82E2-46EC-B708-2F72C6056C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C294CCA3-395C-4F11-9A4B-DDA64CE73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1A018-0D09-4131-8062-4717F20A4980}" type="datetimeFigureOut">
              <a:rPr lang="pt-PT" smtClean="0"/>
              <a:t>25/05/2021</a:t>
            </a:fld>
            <a:endParaRPr lang="pt-PT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5A4A0502-6FFF-4A31-8FAC-7F5C4223E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A20A4AFC-84EE-4924-9A5D-2AA1D336B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12929-D0EE-41A2-87D2-FC23C7B7C8A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55588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776D37-F88B-458D-88F1-A1DD3FC8A4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D69130D2-8CD7-46D0-86A8-94B7629178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1A018-0D09-4131-8062-4717F20A4980}" type="datetimeFigureOut">
              <a:rPr lang="pt-PT" smtClean="0"/>
              <a:t>25/05/2021</a:t>
            </a:fld>
            <a:endParaRPr lang="pt-PT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58E28DA3-6598-453A-8E91-65314A869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7B883AA1-E741-451C-80FE-5CF1CAFA3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12929-D0EE-41A2-87D2-FC23C7B7C8A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86403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A5B2418F-A373-4C35-BBC3-6DDCEF6245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1A018-0D09-4131-8062-4717F20A4980}" type="datetimeFigureOut">
              <a:rPr lang="pt-PT" smtClean="0"/>
              <a:t>25/05/2021</a:t>
            </a:fld>
            <a:endParaRPr lang="pt-PT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80018CFA-4750-41F0-B656-D00836F80E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1182E4CF-B1C5-45A7-B200-6C0AC436C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12929-D0EE-41A2-87D2-FC23C7B7C8A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12737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C81A32-24B0-45B6-958B-2292DE0BC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20DD381D-B675-4348-97B7-1E931BA2CE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1A6F9523-7B85-4675-85A5-5FCF865E71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BF10F18F-3645-4D97-94CA-9F102CA867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1A018-0D09-4131-8062-4717F20A4980}" type="datetimeFigureOut">
              <a:rPr lang="pt-PT" smtClean="0"/>
              <a:t>25/05/2021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BF9AB712-697C-45DB-B3F0-67D8D6A09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C2AB8464-DDDE-4C83-BBBC-2A3E1A696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12929-D0EE-41A2-87D2-FC23C7B7C8A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6920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0AD4F6-84E6-4CB7-93C1-A7070B4F3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7C680B55-CA71-4D6F-A398-1D041B4EC0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0096042E-152C-41DE-B5CC-AC60901DB8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C119F73D-A90E-447A-A8D3-ECED01D3C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1A018-0D09-4131-8062-4717F20A4980}" type="datetimeFigureOut">
              <a:rPr lang="pt-PT" smtClean="0"/>
              <a:t>25/05/2021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80B30ED2-5379-4B31-83F7-ACB15DD4B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33887F11-A42E-43AB-A587-09C0169C3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12929-D0EE-41A2-87D2-FC23C7B7C8A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86932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EF7671CE-F253-4F4B-9919-F25F8EC0D5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D5D96C7D-1804-414D-8FE3-BABD896CC3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4B192ACA-E985-45E9-8E5B-339CCBBC0F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C1A018-0D09-4131-8062-4717F20A4980}" type="datetimeFigureOut">
              <a:rPr lang="pt-PT" smtClean="0"/>
              <a:t>25/05/2021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129D5156-5B57-44C5-92FC-44160C46AF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455AF9F5-7128-4D04-B90B-FDA59C7B7C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E12929-D0EE-41A2-87D2-FC23C7B7C8A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65315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hyperlink" Target="https://www.cm-porto.pt/" TargetMode="External"/><Relationship Id="rId7" Type="http://schemas.openxmlformats.org/officeDocument/2006/relationships/image" Target="../media/image8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10" Type="http://schemas.openxmlformats.org/officeDocument/2006/relationships/image" Target="../media/image11.gif"/><Relationship Id="rId4" Type="http://schemas.openxmlformats.org/officeDocument/2006/relationships/image" Target="../media/image7.png"/><Relationship Id="rId9" Type="http://schemas.openxmlformats.org/officeDocument/2006/relationships/image" Target="../media/image10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gif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gif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gif"/><Relationship Id="rId3" Type="http://schemas.openxmlformats.org/officeDocument/2006/relationships/image" Target="../media/image4.png"/><Relationship Id="rId7" Type="http://schemas.openxmlformats.org/officeDocument/2006/relationships/image" Target="../media/image18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gif"/><Relationship Id="rId5" Type="http://schemas.openxmlformats.org/officeDocument/2006/relationships/image" Target="../media/image16.gif"/><Relationship Id="rId4" Type="http://schemas.microsoft.com/office/2007/relationships/hdphoto" Target="../media/hdphoto1.wdp"/><Relationship Id="rId9" Type="http://schemas.openxmlformats.org/officeDocument/2006/relationships/image" Target="../media/image20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4.png"/><Relationship Id="rId7" Type="http://schemas.openxmlformats.org/officeDocument/2006/relationships/image" Target="../media/image26.jpeg"/><Relationship Id="rId12" Type="http://schemas.openxmlformats.org/officeDocument/2006/relationships/image" Target="../media/image3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11" Type="http://schemas.openxmlformats.org/officeDocument/2006/relationships/image" Target="../media/image30.jpeg"/><Relationship Id="rId5" Type="http://schemas.openxmlformats.org/officeDocument/2006/relationships/image" Target="../media/image24.jpeg"/><Relationship Id="rId10" Type="http://schemas.openxmlformats.org/officeDocument/2006/relationships/image" Target="../media/image29.png"/><Relationship Id="rId4" Type="http://schemas.microsoft.com/office/2007/relationships/hdphoto" Target="../media/hdphoto1.wdp"/><Relationship Id="rId9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dge.mec.pt/.pt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dge.mec.pt/.pt" TargetMode="Externa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http://portal.amp.pt/pt" TargetMode="External"/><Relationship Id="rId7" Type="http://schemas.openxmlformats.org/officeDocument/2006/relationships/image" Target="../media/image34.jpeg"/><Relationship Id="rId2" Type="http://schemas.openxmlformats.org/officeDocument/2006/relationships/hyperlink" Target="http://www.ine.pt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jpeg"/><Relationship Id="rId5" Type="http://schemas.openxmlformats.org/officeDocument/2006/relationships/image" Target="../media/image2.jpeg"/><Relationship Id="rId4" Type="http://schemas.openxmlformats.org/officeDocument/2006/relationships/hyperlink" Target="https://www.aml.pt/" TargetMode="External"/><Relationship Id="rId9" Type="http://schemas.microsoft.com/office/2007/relationships/hdphoto" Target="../media/hdphoto1.wd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m-porto.pt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eview: 'Minions' delivers a lot — maybe even too much — of a good thing -  The Washington Post">
            <a:extLst>
              <a:ext uri="{FF2B5EF4-FFF2-40B4-BE49-F238E27FC236}">
                <a16:creationId xmlns:a16="http://schemas.microsoft.com/office/drawing/2014/main" id="{E94F33A2-07E3-476D-B889-94592854D7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C4A41D0A-8335-457D-9A26-4142A3BC2813}"/>
              </a:ext>
            </a:extLst>
          </p:cNvPr>
          <p:cNvSpPr txBox="1"/>
          <p:nvPr/>
        </p:nvSpPr>
        <p:spPr>
          <a:xfrm rot="151113">
            <a:off x="5857462" y="187887"/>
            <a:ext cx="2955235" cy="2739211"/>
          </a:xfrm>
          <a:prstGeom prst="rect">
            <a:avLst/>
          </a:prstGeom>
          <a:solidFill>
            <a:srgbClr val="FDE00B"/>
          </a:solidFill>
        </p:spPr>
        <p:txBody>
          <a:bodyPr wrap="square" rtlCol="0">
            <a:spAutoFit/>
          </a:bodyPr>
          <a:lstStyle/>
          <a:p>
            <a:pPr algn="ctr"/>
            <a:endParaRPr lang="pt-PT" sz="800" b="1" dirty="0"/>
          </a:p>
          <a:p>
            <a:pPr algn="ctr"/>
            <a:endParaRPr lang="pt-PT" sz="1400" b="1" dirty="0">
              <a:latin typeface="Verdana Pro Black" panose="020B0A04030504040204" pitchFamily="34" charset="0"/>
            </a:endParaRPr>
          </a:p>
          <a:p>
            <a:pPr algn="ctr"/>
            <a:r>
              <a:rPr lang="pt-PT" sz="6400" b="1" dirty="0">
                <a:latin typeface="Verdana Pro Black" panose="020B0A04030504040204" pitchFamily="34" charset="0"/>
              </a:rPr>
              <a:t>BORA</a:t>
            </a:r>
          </a:p>
          <a:p>
            <a:pPr algn="ctr"/>
            <a:r>
              <a:rPr lang="pt-PT" sz="6400" b="1" dirty="0">
                <a:latin typeface="Verdana Pro Black" panose="020B0A04030504040204" pitchFamily="34" charset="0"/>
              </a:rPr>
              <a:t>LÁ!</a:t>
            </a:r>
          </a:p>
          <a:p>
            <a:pPr algn="ctr"/>
            <a:endParaRPr lang="pt-PT" sz="1400" b="1" dirty="0">
              <a:latin typeface="Verdana Pro Black" panose="020B0A04030504040204" pitchFamily="34" charset="0"/>
            </a:endParaRPr>
          </a:p>
          <a:p>
            <a:pPr algn="ctr"/>
            <a:endParaRPr lang="pt-PT" sz="800" b="1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75B1271C-4300-408D-A18B-3C9768979CB7}"/>
              </a:ext>
            </a:extLst>
          </p:cNvPr>
          <p:cNvSpPr txBox="1"/>
          <p:nvPr/>
        </p:nvSpPr>
        <p:spPr>
          <a:xfrm rot="20905848">
            <a:off x="6931323" y="1985509"/>
            <a:ext cx="19506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PT" sz="4800" b="1" u="sng" dirty="0" err="1">
                <a:solidFill>
                  <a:srgbClr val="FF0000"/>
                </a:solidFill>
                <a:latin typeface="Comic Sans MS" panose="030F0702030302020204" pitchFamily="66" charset="0"/>
                <a:cs typeface="Aharoni" panose="02010803020104030203" pitchFamily="2" charset="-79"/>
              </a:rPr>
              <a:t>Mazé</a:t>
            </a:r>
            <a:r>
              <a:rPr lang="pt-PT" sz="4800" u="sng" dirty="0">
                <a:solidFill>
                  <a:srgbClr val="FF0000"/>
                </a:solidFill>
                <a:latin typeface="Comic Sans MS" panose="030F0702030302020204" pitchFamily="66" charset="0"/>
                <a:cs typeface="Aharoni" panose="02010803020104030203" pitchFamily="2" charset="-79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073532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089FF778-27E8-4597-ABA4-2F9F0CC4296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2350" y="133143"/>
            <a:ext cx="819059" cy="77460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m 2">
            <a:hlinkClick r:id="rId3"/>
            <a:extLst>
              <a:ext uri="{FF2B5EF4-FFF2-40B4-BE49-F238E27FC236}">
                <a16:creationId xmlns:a16="http://schemas.microsoft.com/office/drawing/2014/main" id="{534FD1F8-6968-4745-B319-2E92D7FBF4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4974" y="1557675"/>
            <a:ext cx="3122051" cy="3458085"/>
          </a:xfrm>
          <a:prstGeom prst="rect">
            <a:avLst/>
          </a:prstGeom>
        </p:spPr>
      </p:pic>
      <p:pic>
        <p:nvPicPr>
          <p:cNvPr id="9" name="Picture 4" descr="ícone bússola, apontando, norte">
            <a:extLst>
              <a:ext uri="{FF2B5EF4-FFF2-40B4-BE49-F238E27FC236}">
                <a16:creationId xmlns:a16="http://schemas.microsoft.com/office/drawing/2014/main" id="{365E59B9-56DA-49E3-9B35-4CD4C10138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9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06" y="70574"/>
            <a:ext cx="872910" cy="872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B00F7EB4-3CD5-4529-BDBD-88E58090A22A}"/>
              </a:ext>
            </a:extLst>
          </p:cNvPr>
          <p:cNvSpPr txBox="1"/>
          <p:nvPr/>
        </p:nvSpPr>
        <p:spPr>
          <a:xfrm flipH="1">
            <a:off x="0" y="6203084"/>
            <a:ext cx="12192000" cy="646331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PT" b="1" dirty="0">
                <a:latin typeface="Calibri" panose="020F0502020204030204" pitchFamily="34" charset="0"/>
                <a:cs typeface="Times New Roman" panose="02020603050405020304" pitchFamily="18" charset="0"/>
              </a:rPr>
              <a:t>BRASÃO DE ARMAS DA CIDADE DO PORTO</a:t>
            </a:r>
          </a:p>
          <a:p>
            <a:pPr algn="ctr"/>
            <a:r>
              <a:rPr lang="pt-PT" b="1" dirty="0">
                <a:latin typeface="Calibri" panose="020F0502020204030204" pitchFamily="34" charset="0"/>
                <a:cs typeface="Times New Roman" panose="02020603050405020304" pitchFamily="18" charset="0"/>
              </a:rPr>
              <a:t>E DOS CONCELHOS LIMÍTROFES</a:t>
            </a:r>
          </a:p>
        </p:txBody>
      </p:sp>
      <p:pic>
        <p:nvPicPr>
          <p:cNvPr id="4098" name="Picture 2" descr="Brasão do município de Matosinhos">
            <a:extLst>
              <a:ext uri="{FF2B5EF4-FFF2-40B4-BE49-F238E27FC236}">
                <a16:creationId xmlns:a16="http://schemas.microsoft.com/office/drawing/2014/main" id="{5494764B-939E-493B-81C3-0724470F86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149" y="477948"/>
            <a:ext cx="2466578" cy="2580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Brasão do município de Gondomar">
            <a:extLst>
              <a:ext uri="{FF2B5EF4-FFF2-40B4-BE49-F238E27FC236}">
                <a16:creationId xmlns:a16="http://schemas.microsoft.com/office/drawing/2014/main" id="{306E1DC3-B234-415E-A22D-EE083F890D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6094" y="3291743"/>
            <a:ext cx="2466578" cy="2580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Brasão do município de Maia">
            <a:extLst>
              <a:ext uri="{FF2B5EF4-FFF2-40B4-BE49-F238E27FC236}">
                <a16:creationId xmlns:a16="http://schemas.microsoft.com/office/drawing/2014/main" id="{7F4DB4C9-52B9-473C-A648-6866CD5642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6087" y="473898"/>
            <a:ext cx="2466578" cy="2580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Brasão do município de Vila Nova de Gaia">
            <a:extLst>
              <a:ext uri="{FF2B5EF4-FFF2-40B4-BE49-F238E27FC236}">
                <a16:creationId xmlns:a16="http://schemas.microsoft.com/office/drawing/2014/main" id="{A8D5B495-2FB5-447C-B122-B640EB9D19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149" y="3286718"/>
            <a:ext cx="2466578" cy="2580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6369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089FF778-27E8-4597-ABA4-2F9F0CC4296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2350" y="133143"/>
            <a:ext cx="819059" cy="774603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CaixaDeTexto 17">
            <a:extLst>
              <a:ext uri="{FF2B5EF4-FFF2-40B4-BE49-F238E27FC236}">
                <a16:creationId xmlns:a16="http://schemas.microsoft.com/office/drawing/2014/main" id="{E8498520-6FA6-4B98-B90E-4F7385E03E21}"/>
              </a:ext>
            </a:extLst>
          </p:cNvPr>
          <p:cNvSpPr txBox="1"/>
          <p:nvPr/>
        </p:nvSpPr>
        <p:spPr>
          <a:xfrm>
            <a:off x="1596784" y="2644170"/>
            <a:ext cx="16853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400" b="1" dirty="0">
                <a:solidFill>
                  <a:schemeClr val="bg1"/>
                </a:solidFill>
              </a:rPr>
              <a:t>ALDOAR, FOZ DO DOURO E NEVOGILDE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17D96B82-84EA-4459-B425-70457F798EA3}"/>
              </a:ext>
            </a:extLst>
          </p:cNvPr>
          <p:cNvSpPr txBox="1"/>
          <p:nvPr/>
        </p:nvSpPr>
        <p:spPr>
          <a:xfrm>
            <a:off x="3358176" y="3489607"/>
            <a:ext cx="19050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400" b="1" dirty="0">
                <a:solidFill>
                  <a:schemeClr val="bg1"/>
                </a:solidFill>
              </a:rPr>
              <a:t>LORDELO DO OURO E MASSARELOS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22A6338D-8081-4DB3-ABC4-765F550AF6AB}"/>
              </a:ext>
            </a:extLst>
          </p:cNvPr>
          <p:cNvSpPr txBox="1"/>
          <p:nvPr/>
        </p:nvSpPr>
        <p:spPr>
          <a:xfrm>
            <a:off x="3933113" y="1864676"/>
            <a:ext cx="15108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PT" sz="2400" b="1" dirty="0">
                <a:solidFill>
                  <a:schemeClr val="bg1"/>
                </a:solidFill>
              </a:rPr>
              <a:t>RAMALDE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4A1BF963-2D4B-438A-9E50-FA64C9B28846}"/>
              </a:ext>
            </a:extLst>
          </p:cNvPr>
          <p:cNvSpPr txBox="1"/>
          <p:nvPr/>
        </p:nvSpPr>
        <p:spPr>
          <a:xfrm>
            <a:off x="6400801" y="1869141"/>
            <a:ext cx="16270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PT" sz="2400" b="1" dirty="0">
                <a:solidFill>
                  <a:schemeClr val="bg1"/>
                </a:solidFill>
              </a:rPr>
              <a:t>PARANHOS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1F9C8CE7-82C5-460D-B056-1CDBBDA27549}"/>
              </a:ext>
            </a:extLst>
          </p:cNvPr>
          <p:cNvSpPr txBox="1"/>
          <p:nvPr/>
        </p:nvSpPr>
        <p:spPr>
          <a:xfrm>
            <a:off x="7214348" y="3909939"/>
            <a:ext cx="12862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PT" sz="2400" b="1" dirty="0">
                <a:solidFill>
                  <a:schemeClr val="bg1"/>
                </a:solidFill>
              </a:rPr>
              <a:t>BONFIM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CF7951D0-5DA3-4D45-BDD7-9A6D17BC7443}"/>
              </a:ext>
            </a:extLst>
          </p:cNvPr>
          <p:cNvSpPr txBox="1"/>
          <p:nvPr/>
        </p:nvSpPr>
        <p:spPr>
          <a:xfrm>
            <a:off x="8307338" y="3449875"/>
            <a:ext cx="17525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PT" sz="2400" b="1" dirty="0">
                <a:solidFill>
                  <a:schemeClr val="bg1"/>
                </a:solidFill>
              </a:rPr>
              <a:t>CAMPANHÃ</a:t>
            </a:r>
          </a:p>
        </p:txBody>
      </p:sp>
      <p:pic>
        <p:nvPicPr>
          <p:cNvPr id="4100" name="Picture 4" descr="ícone bússola, apontando, norte">
            <a:extLst>
              <a:ext uri="{FF2B5EF4-FFF2-40B4-BE49-F238E27FC236}">
                <a16:creationId xmlns:a16="http://schemas.microsoft.com/office/drawing/2014/main" id="{55593142-C457-43B6-8A4E-FE325F2794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9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06" y="70574"/>
            <a:ext cx="872910" cy="872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CaixaDeTexto 29">
            <a:extLst>
              <a:ext uri="{FF2B5EF4-FFF2-40B4-BE49-F238E27FC236}">
                <a16:creationId xmlns:a16="http://schemas.microsoft.com/office/drawing/2014/main" id="{54F1AF11-11B6-4A81-9A05-2A4072750A0D}"/>
              </a:ext>
            </a:extLst>
          </p:cNvPr>
          <p:cNvSpPr txBox="1"/>
          <p:nvPr/>
        </p:nvSpPr>
        <p:spPr>
          <a:xfrm>
            <a:off x="5565603" y="3078906"/>
            <a:ext cx="16853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400" b="1" dirty="0">
                <a:solidFill>
                  <a:schemeClr val="bg1"/>
                </a:solidFill>
              </a:rPr>
              <a:t>CEDOFEITA, STO. ILDE-FONSO, SÉ, MIRAGAIA, S. NICOLAU E VITÓRIA</a:t>
            </a:r>
          </a:p>
        </p:txBody>
      </p:sp>
      <p:pic>
        <p:nvPicPr>
          <p:cNvPr id="12" name="Picture 4" descr="AMPorto">
            <a:extLst>
              <a:ext uri="{FF2B5EF4-FFF2-40B4-BE49-F238E27FC236}">
                <a16:creationId xmlns:a16="http://schemas.microsoft.com/office/drawing/2014/main" id="{D4A1322A-24A9-4633-AF33-02A6698A5B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3260" y="-22636"/>
            <a:ext cx="5957545" cy="6203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CD123071-ACF2-4E80-B031-5BB17906C698}"/>
              </a:ext>
            </a:extLst>
          </p:cNvPr>
          <p:cNvSpPr txBox="1"/>
          <p:nvPr/>
        </p:nvSpPr>
        <p:spPr>
          <a:xfrm flipH="1">
            <a:off x="0" y="6203084"/>
            <a:ext cx="12192000" cy="646331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PT" b="1" dirty="0">
                <a:latin typeface="Calibri" panose="020F0502020204030204" pitchFamily="34" charset="0"/>
                <a:cs typeface="Times New Roman" panose="02020603050405020304" pitchFamily="18" charset="0"/>
              </a:rPr>
              <a:t>LOGÓTIPO DA ÁREA METROPOLITANA DO PORTO</a:t>
            </a:r>
          </a:p>
          <a:p>
            <a:pPr algn="ctr"/>
            <a:endParaRPr lang="pt-PT" b="1" dirty="0"/>
          </a:p>
        </p:txBody>
      </p:sp>
    </p:spTree>
    <p:extLst>
      <p:ext uri="{BB962C8B-B14F-4D97-AF65-F5344CB8AC3E}">
        <p14:creationId xmlns:p14="http://schemas.microsoft.com/office/powerpoint/2010/main" val="32896141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089FF778-27E8-4597-ABA4-2F9F0CC4296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2350" y="133143"/>
            <a:ext cx="819059" cy="774603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id="{E1B03646-E6E4-4A01-A3B2-FDF9B02B65E9}"/>
              </a:ext>
            </a:extLst>
          </p:cNvPr>
          <p:cNvSpPr/>
          <p:nvPr/>
        </p:nvSpPr>
        <p:spPr>
          <a:xfrm>
            <a:off x="7487089" y="520444"/>
            <a:ext cx="2650210" cy="8732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1" name="Picture 4" descr="ícone bússola, apontando, norte">
            <a:extLst>
              <a:ext uri="{FF2B5EF4-FFF2-40B4-BE49-F238E27FC236}">
                <a16:creationId xmlns:a16="http://schemas.microsoft.com/office/drawing/2014/main" id="{6BA31737-343F-4004-ACFD-804FA50E68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9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06" y="70574"/>
            <a:ext cx="872910" cy="872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Localização da Área Metropolitana do Porto (NUTS III) em Portugal.">
            <a:extLst>
              <a:ext uri="{FF2B5EF4-FFF2-40B4-BE49-F238E27FC236}">
                <a16:creationId xmlns:a16="http://schemas.microsoft.com/office/drawing/2014/main" id="{943F3FA2-4619-4495-8782-20C485F8B3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163" y="-1018094"/>
            <a:ext cx="5173134" cy="7327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MPorto">
            <a:extLst>
              <a:ext uri="{FF2B5EF4-FFF2-40B4-BE49-F238E27FC236}">
                <a16:creationId xmlns:a16="http://schemas.microsoft.com/office/drawing/2014/main" id="{50EE21F3-7241-48A7-A2DA-E42A7EB37E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91276"/>
            <a:ext cx="1993295" cy="2075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MPorto">
            <a:extLst>
              <a:ext uri="{FF2B5EF4-FFF2-40B4-BE49-F238E27FC236}">
                <a16:creationId xmlns:a16="http://schemas.microsoft.com/office/drawing/2014/main" id="{54403E9F-239A-4CD9-A79A-4D876C7718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5024" y="-529383"/>
            <a:ext cx="48498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B239A8D0-FBD6-49BC-A803-07E090607178}"/>
              </a:ext>
            </a:extLst>
          </p:cNvPr>
          <p:cNvSpPr txBox="1"/>
          <p:nvPr/>
        </p:nvSpPr>
        <p:spPr>
          <a:xfrm flipH="1">
            <a:off x="0" y="6203084"/>
            <a:ext cx="12192000" cy="646331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PT" b="1" dirty="0">
                <a:latin typeface="Calibri" panose="020F0502020204030204" pitchFamily="34" charset="0"/>
                <a:cs typeface="Times New Roman" panose="02020603050405020304" pitchFamily="18" charset="0"/>
              </a:rPr>
              <a:t>LOCALIZAÇÃO E COMPOSIÇÃO DA ÁREA METROPOLITANA DO PORTO</a:t>
            </a:r>
          </a:p>
          <a:p>
            <a:pPr algn="ctr"/>
            <a:endParaRPr lang="pt-PT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9743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089FF778-27E8-4597-ABA4-2F9F0CC4296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2350" y="133143"/>
            <a:ext cx="819059" cy="77460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4" descr="Swift Basics &#10; ">
            <a:extLst>
              <a:ext uri="{FF2B5EF4-FFF2-40B4-BE49-F238E27FC236}">
                <a16:creationId xmlns:a16="http://schemas.microsoft.com/office/drawing/2014/main" id="{2DBAA220-12D8-4F47-AC10-0411072BFD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074" y="-13854"/>
            <a:ext cx="7585061" cy="5694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E53D7D5-9B8C-481B-8543-429C78D07197}"/>
              </a:ext>
            </a:extLst>
          </p:cNvPr>
          <p:cNvSpPr txBox="1"/>
          <p:nvPr/>
        </p:nvSpPr>
        <p:spPr>
          <a:xfrm>
            <a:off x="2108578" y="280073"/>
            <a:ext cx="5359022" cy="563231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pt-PT" b="1" u="sng" dirty="0">
              <a:latin typeface="Comic Sans MS" panose="030F0702030302020204" pitchFamily="66" charset="0"/>
            </a:endParaRPr>
          </a:p>
          <a:p>
            <a:pPr algn="ctr"/>
            <a:r>
              <a:rPr lang="pt-PT" b="1" u="sng" dirty="0">
                <a:solidFill>
                  <a:srgbClr val="00B050"/>
                </a:solidFill>
                <a:latin typeface="Comic Sans MS" panose="030F0702030302020204" pitchFamily="66" charset="0"/>
              </a:rPr>
              <a:t>A ÁREA METROPOLITANA DO PORTO…</a:t>
            </a:r>
            <a:endParaRPr lang="pt-PT" b="1" i="0" u="sng" strike="noStrike" baseline="0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algn="ctr"/>
            <a:endParaRPr lang="pt-PT" b="0" i="0" u="none" strike="noStrike" baseline="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pt-PT" b="1" dirty="0">
                <a:latin typeface="Comic Sans MS" panose="030F0702030302020204" pitchFamily="66" charset="0"/>
              </a:rPr>
              <a:t>1. … tem quantos habitantes</a:t>
            </a:r>
            <a:r>
              <a:rPr lang="pt-PT" b="1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?</a:t>
            </a:r>
          </a:p>
          <a:p>
            <a:pPr algn="ctr"/>
            <a:endParaRPr lang="pt-PT" b="1" i="0" u="none" strike="noStrike" baseline="0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pt-PT" b="1" dirty="0">
                <a:latin typeface="Comic Sans MS" panose="030F0702030302020204" pitchFamily="66" charset="0"/>
              </a:rPr>
              <a:t>2. … tem que superfície (área)?</a:t>
            </a:r>
          </a:p>
          <a:p>
            <a:pPr algn="ctr"/>
            <a:endParaRPr lang="pt-PT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pt-PT" b="1" dirty="0">
                <a:latin typeface="Comic Sans MS" panose="030F0702030302020204" pitchFamily="66" charset="0"/>
              </a:rPr>
              <a:t>3. … inclui quantos concelhos?</a:t>
            </a:r>
          </a:p>
          <a:p>
            <a:pPr algn="ctr"/>
            <a:endParaRPr lang="pt-PT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pt-PT" b="1" dirty="0">
                <a:latin typeface="Comic Sans MS" panose="030F0702030302020204" pitchFamily="66" charset="0"/>
              </a:rPr>
              <a:t>4. … foi criada em que ano?</a:t>
            </a:r>
          </a:p>
          <a:p>
            <a:pPr algn="ctr"/>
            <a:endParaRPr lang="pt-PT" b="1" i="0" u="none" strike="noStrike" baseline="0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algn="ctr"/>
            <a:r>
              <a:rPr kumimoji="0" lang="pt-PT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mic Sans MS" panose="030F0702030302020204" pitchFamily="66" charset="0"/>
              </a:rPr>
              <a:t>5. … tem </a:t>
            </a:r>
            <a:r>
              <a:rPr kumimoji="0" lang="pt-PT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mic Sans MS" panose="030F0702030302020204" pitchFamily="66" charset="0"/>
              </a:rPr>
              <a:t>site</a:t>
            </a:r>
            <a:r>
              <a:rPr kumimoji="0" lang="pt-PT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mic Sans MS" panose="030F0702030302020204" pitchFamily="66" charset="0"/>
              </a:rPr>
              <a:t> próprio?</a:t>
            </a:r>
          </a:p>
          <a:p>
            <a:pPr algn="ctr"/>
            <a:endParaRPr lang="pt-PT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pt-PT" b="1" dirty="0">
                <a:latin typeface="Comic Sans MS" panose="030F0702030302020204" pitchFamily="66" charset="0"/>
              </a:rPr>
              <a:t>6. … é presidida por quem</a:t>
            </a:r>
            <a:r>
              <a:rPr lang="pt-PT" b="1" i="0" u="none" strike="noStrike" baseline="0" dirty="0">
                <a:latin typeface="Comic Sans MS" panose="030F0702030302020204" pitchFamily="66" charset="0"/>
              </a:rPr>
              <a:t>?</a:t>
            </a:r>
          </a:p>
          <a:p>
            <a:pPr algn="ctr"/>
            <a:endParaRPr lang="pt-PT" b="1" i="0" u="none" strike="noStrike" baseline="0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algn="ctr"/>
            <a:endParaRPr lang="pt-PT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algn="ctr"/>
            <a:endParaRPr lang="pt-PT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algn="ctr"/>
            <a:endParaRPr lang="pt-PT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algn="ctr"/>
            <a:endParaRPr lang="pt-PT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algn="ctr"/>
            <a:endParaRPr lang="pt-PT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E1B03646-E6E4-4A01-A3B2-FDF9B02B65E9}"/>
              </a:ext>
            </a:extLst>
          </p:cNvPr>
          <p:cNvSpPr/>
          <p:nvPr/>
        </p:nvSpPr>
        <p:spPr>
          <a:xfrm>
            <a:off x="7487089" y="520444"/>
            <a:ext cx="2650210" cy="8732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A33FD3C5-EAE0-45EE-9217-6AB456646F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62" y="3556095"/>
            <a:ext cx="1203300" cy="1319035"/>
          </a:xfrm>
          <a:prstGeom prst="rect">
            <a:avLst/>
          </a:prstGeom>
        </p:spPr>
      </p:pic>
      <p:pic>
        <p:nvPicPr>
          <p:cNvPr id="11" name="Picture 4" descr="ícone bússola, apontando, norte">
            <a:extLst>
              <a:ext uri="{FF2B5EF4-FFF2-40B4-BE49-F238E27FC236}">
                <a16:creationId xmlns:a16="http://schemas.microsoft.com/office/drawing/2014/main" id="{6BA31737-343F-4004-ACFD-804FA50E68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9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06" y="70574"/>
            <a:ext cx="872910" cy="872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04CB1738-7910-413F-AE05-CA43506A8CD2}"/>
              </a:ext>
            </a:extLst>
          </p:cNvPr>
          <p:cNvSpPr txBox="1"/>
          <p:nvPr/>
        </p:nvSpPr>
        <p:spPr>
          <a:xfrm flipH="1">
            <a:off x="0" y="6203084"/>
            <a:ext cx="12192000" cy="646331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PT" b="1" dirty="0">
                <a:latin typeface="Calibri" panose="020F0502020204030204" pitchFamily="34" charset="0"/>
                <a:cs typeface="Times New Roman" panose="02020603050405020304" pitchFamily="18" charset="0"/>
              </a:rPr>
              <a:t>PERGUNTAS</a:t>
            </a:r>
          </a:p>
          <a:p>
            <a:pPr algn="ctr"/>
            <a:endParaRPr lang="pt-PT" b="1" dirty="0"/>
          </a:p>
        </p:txBody>
      </p:sp>
    </p:spTree>
    <p:extLst>
      <p:ext uri="{BB962C8B-B14F-4D97-AF65-F5344CB8AC3E}">
        <p14:creationId xmlns:p14="http://schemas.microsoft.com/office/powerpoint/2010/main" val="6942713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089FF778-27E8-4597-ABA4-2F9F0CC4296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2350" y="133143"/>
            <a:ext cx="819059" cy="77460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4" descr="Swift Basics &#10; ">
            <a:extLst>
              <a:ext uri="{FF2B5EF4-FFF2-40B4-BE49-F238E27FC236}">
                <a16:creationId xmlns:a16="http://schemas.microsoft.com/office/drawing/2014/main" id="{2DBAA220-12D8-4F47-AC10-0411072BFD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074" y="-13854"/>
            <a:ext cx="7585061" cy="5694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E53D7D5-9B8C-481B-8543-429C78D07197}"/>
              </a:ext>
            </a:extLst>
          </p:cNvPr>
          <p:cNvSpPr txBox="1"/>
          <p:nvPr/>
        </p:nvSpPr>
        <p:spPr>
          <a:xfrm>
            <a:off x="2108578" y="280073"/>
            <a:ext cx="5359022" cy="563231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pt-PT" b="1" u="sng" dirty="0">
              <a:latin typeface="Comic Sans MS" panose="030F0702030302020204" pitchFamily="66" charset="0"/>
            </a:endParaRPr>
          </a:p>
          <a:p>
            <a:pPr algn="ctr"/>
            <a:r>
              <a:rPr lang="pt-PT" b="1" u="sng" dirty="0">
                <a:solidFill>
                  <a:srgbClr val="00B050"/>
                </a:solidFill>
                <a:latin typeface="Comic Sans MS" panose="030F0702030302020204" pitchFamily="66" charset="0"/>
              </a:rPr>
              <a:t>A ÁREA METROPOLITANA DO PORTO…</a:t>
            </a:r>
            <a:endParaRPr lang="pt-PT" b="1" i="0" u="sng" strike="noStrike" baseline="0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algn="ctr"/>
            <a:endParaRPr lang="pt-PT" b="0" i="0" u="none" strike="noStrike" baseline="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pt-PT" b="1" dirty="0">
                <a:latin typeface="Comic Sans MS" panose="030F0702030302020204" pitchFamily="66" charset="0"/>
              </a:rPr>
              <a:t>1. … tem quantos habitantes</a:t>
            </a:r>
            <a:r>
              <a:rPr lang="pt-PT" b="1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?</a:t>
            </a:r>
          </a:p>
          <a:p>
            <a:pPr algn="ctr"/>
            <a:r>
              <a:rPr lang="pt-PT" b="1" i="0" u="none" strike="noStrike" baseline="0" dirty="0">
                <a:solidFill>
                  <a:srgbClr val="00B050"/>
                </a:solidFill>
                <a:latin typeface="Comic Sans MS" panose="030F0702030302020204" pitchFamily="66" charset="0"/>
              </a:rPr>
              <a:t>Tem 1 722 374 habitantes (dados de 2018).</a:t>
            </a:r>
            <a:endParaRPr lang="pt-PT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pt-PT" b="1" dirty="0">
                <a:latin typeface="Comic Sans MS" panose="030F0702030302020204" pitchFamily="66" charset="0"/>
              </a:rPr>
              <a:t>2. … tem que superfície (área)?</a:t>
            </a:r>
          </a:p>
          <a:p>
            <a:pPr algn="ctr"/>
            <a:r>
              <a:rPr lang="pt-PT" b="1" i="0" u="none" strike="noStrike" baseline="0" dirty="0">
                <a:solidFill>
                  <a:srgbClr val="00B050"/>
                </a:solidFill>
                <a:latin typeface="Comic Sans MS" panose="030F0702030302020204" pitchFamily="66" charset="0"/>
              </a:rPr>
              <a:t>Tem 2 040 km</a:t>
            </a:r>
            <a:r>
              <a:rPr lang="pt-PT" b="1" i="0" u="none" strike="noStrike" baseline="0" dirty="0">
                <a:solidFill>
                  <a:srgbClr val="00B050"/>
                </a:solidFill>
                <a:latin typeface="Abadi" panose="020B0604020104020204" pitchFamily="34" charset="0"/>
              </a:rPr>
              <a:t>²</a:t>
            </a:r>
            <a:r>
              <a:rPr lang="pt-PT" b="1" i="0" u="none" strike="noStrike" baseline="0" dirty="0">
                <a:solidFill>
                  <a:srgbClr val="00B050"/>
                </a:solidFill>
                <a:latin typeface="Comic Sans MS" panose="030F0702030302020204" pitchFamily="66" charset="0"/>
              </a:rPr>
              <a:t>.</a:t>
            </a:r>
            <a:endParaRPr lang="pt-PT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pt-PT" b="1" dirty="0">
                <a:latin typeface="Comic Sans MS" panose="030F0702030302020204" pitchFamily="66" charset="0"/>
              </a:rPr>
              <a:t>3. … inclui quantos concelhos?</a:t>
            </a:r>
          </a:p>
          <a:p>
            <a:pPr algn="ctr"/>
            <a:r>
              <a:rPr lang="pt-PT" b="1" i="0" u="none" strike="noStrike" baseline="0" dirty="0">
                <a:solidFill>
                  <a:srgbClr val="00B050"/>
                </a:solidFill>
                <a:latin typeface="Comic Sans MS" panose="030F0702030302020204" pitchFamily="66" charset="0"/>
              </a:rPr>
              <a:t>Tem 17 concelhos.</a:t>
            </a:r>
            <a:endParaRPr lang="pt-PT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pt-PT" b="1" dirty="0">
                <a:latin typeface="Comic Sans MS" panose="030F0702030302020204" pitchFamily="66" charset="0"/>
              </a:rPr>
              <a:t>4. … foi criada em que ano?</a:t>
            </a:r>
          </a:p>
          <a:p>
            <a:pPr algn="ctr"/>
            <a:r>
              <a:rPr lang="pt-PT" b="1" i="0" u="none" strike="noStrike" baseline="0" dirty="0">
                <a:solidFill>
                  <a:srgbClr val="00B050"/>
                </a:solidFill>
                <a:latin typeface="Comic Sans MS" panose="030F0702030302020204" pitchFamily="66" charset="0"/>
              </a:rPr>
              <a:t>Foi criada em 1991.</a:t>
            </a:r>
          </a:p>
          <a:p>
            <a:pPr algn="ctr"/>
            <a:r>
              <a:rPr kumimoji="0" lang="pt-PT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mic Sans MS" panose="030F0702030302020204" pitchFamily="66" charset="0"/>
              </a:rPr>
              <a:t>5. … tem </a:t>
            </a:r>
            <a:r>
              <a:rPr kumimoji="0" lang="pt-PT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mic Sans MS" panose="030F0702030302020204" pitchFamily="66" charset="0"/>
              </a:rPr>
              <a:t>site</a:t>
            </a:r>
            <a:r>
              <a:rPr kumimoji="0" lang="pt-PT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mic Sans MS" panose="030F0702030302020204" pitchFamily="66" charset="0"/>
              </a:rPr>
              <a:t> próprio?</a:t>
            </a:r>
          </a:p>
          <a:p>
            <a:pPr algn="ctr"/>
            <a:r>
              <a:rPr lang="pt-PT" b="1" dirty="0">
                <a:solidFill>
                  <a:srgbClr val="00B050"/>
                </a:solidFill>
                <a:latin typeface="Comic Sans MS" panose="030F0702030302020204" pitchFamily="66" charset="0"/>
              </a:rPr>
              <a:t>Sim, tem</a:t>
            </a:r>
            <a:r>
              <a:rPr kumimoji="0" lang="pt-PT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</a:rPr>
              <a:t> este </a:t>
            </a:r>
            <a:r>
              <a:rPr kumimoji="0" lang="pt-PT" b="1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</a:rPr>
              <a:t>site</a:t>
            </a:r>
            <a:r>
              <a:rPr kumimoji="0" lang="pt-PT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</a:rPr>
              <a:t>: http://portal.amp.pt</a:t>
            </a:r>
          </a:p>
          <a:p>
            <a:pPr algn="ctr"/>
            <a:r>
              <a:rPr lang="pt-PT" b="1" dirty="0">
                <a:latin typeface="Comic Sans MS" panose="030F0702030302020204" pitchFamily="66" charset="0"/>
              </a:rPr>
              <a:t>6. … é presidida por quem</a:t>
            </a:r>
            <a:r>
              <a:rPr lang="pt-PT" b="1" i="0" u="none" strike="noStrike" baseline="0" dirty="0">
                <a:latin typeface="Comic Sans MS" panose="030F0702030302020204" pitchFamily="66" charset="0"/>
              </a:rPr>
              <a:t>?</a:t>
            </a:r>
          </a:p>
          <a:p>
            <a:pPr algn="ctr"/>
            <a:r>
              <a:rPr lang="pt-PT" b="1" i="0" u="none" strike="noStrike" baseline="0" dirty="0">
                <a:solidFill>
                  <a:srgbClr val="00B050"/>
                </a:solidFill>
                <a:latin typeface="Comic Sans MS" panose="030F0702030302020204" pitchFamily="66" charset="0"/>
              </a:rPr>
              <a:t>Pelo Presidente do Conselho Metropolitano, </a:t>
            </a:r>
          </a:p>
          <a:p>
            <a:pPr algn="ctr"/>
            <a:r>
              <a:rPr lang="pt-PT" b="1" i="0" u="none" strike="noStrike" baseline="0" dirty="0">
                <a:solidFill>
                  <a:srgbClr val="00B050"/>
                </a:solidFill>
                <a:latin typeface="Comic Sans MS" panose="030F0702030302020204" pitchFamily="66" charset="0"/>
              </a:rPr>
              <a:t>de que fazem parte todos os Presidentes das 17 Câmaras Municipais da AMP.</a:t>
            </a:r>
          </a:p>
          <a:p>
            <a:pPr algn="ctr"/>
            <a:r>
              <a:rPr lang="pt-PT" b="1" dirty="0">
                <a:solidFill>
                  <a:srgbClr val="00B050"/>
                </a:solidFill>
                <a:latin typeface="Comic Sans MS" panose="030F0702030302020204" pitchFamily="66" charset="0"/>
              </a:rPr>
              <a:t>Neste momento, é Eduardo Vítor Rodrigues (Presidente da Câmara Municipal de Vila Nova de Gaia), que foi eleito pelos seus pares.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E1B03646-E6E4-4A01-A3B2-FDF9B02B65E9}"/>
              </a:ext>
            </a:extLst>
          </p:cNvPr>
          <p:cNvSpPr/>
          <p:nvPr/>
        </p:nvSpPr>
        <p:spPr>
          <a:xfrm>
            <a:off x="7487089" y="520444"/>
            <a:ext cx="2650210" cy="8732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A33FD3C5-EAE0-45EE-9217-6AB456646F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62" y="3556095"/>
            <a:ext cx="1203300" cy="1319035"/>
          </a:xfrm>
          <a:prstGeom prst="rect">
            <a:avLst/>
          </a:prstGeom>
        </p:spPr>
      </p:pic>
      <p:pic>
        <p:nvPicPr>
          <p:cNvPr id="11" name="Picture 4" descr="ícone bússola, apontando, norte">
            <a:extLst>
              <a:ext uri="{FF2B5EF4-FFF2-40B4-BE49-F238E27FC236}">
                <a16:creationId xmlns:a16="http://schemas.microsoft.com/office/drawing/2014/main" id="{6BA31737-343F-4004-ACFD-804FA50E68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9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06" y="70574"/>
            <a:ext cx="872910" cy="872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04CB1738-7910-413F-AE05-CA43506A8CD2}"/>
              </a:ext>
            </a:extLst>
          </p:cNvPr>
          <p:cNvSpPr txBox="1"/>
          <p:nvPr/>
        </p:nvSpPr>
        <p:spPr>
          <a:xfrm flipH="1">
            <a:off x="0" y="6203084"/>
            <a:ext cx="12192000" cy="646331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PT" b="1" dirty="0">
                <a:latin typeface="Calibri" panose="020F0502020204030204" pitchFamily="34" charset="0"/>
                <a:cs typeface="Times New Roman" panose="02020603050405020304" pitchFamily="18" charset="0"/>
              </a:rPr>
              <a:t>RESPOSTAS</a:t>
            </a:r>
          </a:p>
          <a:p>
            <a:pPr algn="ctr"/>
            <a:endParaRPr lang="pt-PT" b="1" dirty="0"/>
          </a:p>
        </p:txBody>
      </p:sp>
    </p:spTree>
    <p:extLst>
      <p:ext uri="{BB962C8B-B14F-4D97-AF65-F5344CB8AC3E}">
        <p14:creationId xmlns:p14="http://schemas.microsoft.com/office/powerpoint/2010/main" val="1629948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089FF778-27E8-4597-ABA4-2F9F0CC4296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2350" y="133143"/>
            <a:ext cx="819059" cy="77460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4" descr="Swift Basics &#10; ">
            <a:extLst>
              <a:ext uri="{FF2B5EF4-FFF2-40B4-BE49-F238E27FC236}">
                <a16:creationId xmlns:a16="http://schemas.microsoft.com/office/drawing/2014/main" id="{2DBAA220-12D8-4F47-AC10-0411072BFD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074" y="-13854"/>
            <a:ext cx="7585061" cy="5694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E53D7D5-9B8C-481B-8543-429C78D07197}"/>
              </a:ext>
            </a:extLst>
          </p:cNvPr>
          <p:cNvSpPr txBox="1"/>
          <p:nvPr/>
        </p:nvSpPr>
        <p:spPr>
          <a:xfrm>
            <a:off x="2108578" y="280073"/>
            <a:ext cx="5359022" cy="563231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pt-PT" b="1" u="sng" dirty="0">
              <a:latin typeface="Comic Sans MS" panose="030F0702030302020204" pitchFamily="66" charset="0"/>
            </a:endParaRPr>
          </a:p>
          <a:p>
            <a:pPr algn="ctr"/>
            <a:r>
              <a:rPr lang="pt-PT" b="1" u="sng" dirty="0">
                <a:solidFill>
                  <a:srgbClr val="00B050"/>
                </a:solidFill>
                <a:latin typeface="Comic Sans MS" panose="030F0702030302020204" pitchFamily="66" charset="0"/>
              </a:rPr>
              <a:t>A ÁREA METROPOLITANA DE LISBOA…</a:t>
            </a:r>
            <a:endParaRPr lang="pt-PT" b="1" i="0" u="sng" strike="noStrike" baseline="0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algn="ctr"/>
            <a:endParaRPr lang="pt-PT" b="0" i="0" u="none" strike="noStrike" baseline="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pt-PT" b="1" dirty="0">
                <a:latin typeface="Comic Sans MS" panose="030F0702030302020204" pitchFamily="66" charset="0"/>
              </a:rPr>
              <a:t>1. … i</a:t>
            </a:r>
            <a:r>
              <a:rPr lang="pt-PT" b="1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nclui Aveiras?</a:t>
            </a:r>
          </a:p>
          <a:p>
            <a:pPr algn="ctr"/>
            <a:endParaRPr lang="pt-PT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pt-PT" b="1" dirty="0">
                <a:latin typeface="Comic Sans MS" panose="030F0702030302020204" pitchFamily="66" charset="0"/>
              </a:rPr>
              <a:t>2. … inclui a Buraca?</a:t>
            </a:r>
          </a:p>
          <a:p>
            <a:pPr algn="ctr"/>
            <a:endParaRPr lang="pt-PT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pt-PT" b="1" dirty="0">
                <a:latin typeface="Comic Sans MS" panose="030F0702030302020204" pitchFamily="66" charset="0"/>
              </a:rPr>
              <a:t>3. … inclui o Cacém?</a:t>
            </a:r>
          </a:p>
          <a:p>
            <a:pPr algn="ctr"/>
            <a:endParaRPr lang="pt-PT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pt-PT" b="1" dirty="0">
                <a:latin typeface="Comic Sans MS" panose="030F0702030302020204" pitchFamily="66" charset="0"/>
              </a:rPr>
              <a:t>4. … inclui a Damaia?</a:t>
            </a:r>
          </a:p>
          <a:p>
            <a:pPr algn="ctr"/>
            <a:endParaRPr lang="pt-PT" b="1" i="0" u="none" strike="noStrike" baseline="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/>
            <a:r>
              <a:rPr kumimoji="0" lang="pt-PT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mic Sans MS" panose="030F0702030302020204" pitchFamily="66" charset="0"/>
              </a:rPr>
              <a:t>5. … inclui São Pedro do Estoril?</a:t>
            </a:r>
          </a:p>
          <a:p>
            <a:pPr algn="ctr"/>
            <a:endParaRPr lang="pt-PT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pt-PT" b="1" dirty="0">
                <a:latin typeface="Comic Sans MS" panose="030F0702030302020204" pitchFamily="66" charset="0"/>
              </a:rPr>
              <a:t>6. … i</a:t>
            </a:r>
            <a:r>
              <a:rPr lang="pt-PT" b="1" i="0" u="none" strike="noStrike" baseline="0" dirty="0">
                <a:latin typeface="Comic Sans MS" panose="030F0702030302020204" pitchFamily="66" charset="0"/>
              </a:rPr>
              <a:t>nclui Santarém?</a:t>
            </a:r>
          </a:p>
          <a:p>
            <a:pPr algn="ctr"/>
            <a:endParaRPr lang="pt-PT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pt-PT" b="1" i="0" u="none" strike="noStrike" baseline="0" dirty="0">
                <a:latin typeface="Comic Sans MS" panose="030F0702030302020204" pitchFamily="66" charset="0"/>
              </a:rPr>
              <a:t>7. … i</a:t>
            </a:r>
            <a:r>
              <a:rPr lang="pt-PT" b="1" dirty="0">
                <a:latin typeface="Comic Sans MS" panose="030F0702030302020204" pitchFamily="66" charset="0"/>
              </a:rPr>
              <a:t>nclui Lisboa?</a:t>
            </a:r>
            <a:endParaRPr lang="pt-PT" b="1" i="0" u="none" strike="noStrike" baseline="0" dirty="0">
              <a:latin typeface="Comic Sans MS" panose="030F0702030302020204" pitchFamily="66" charset="0"/>
            </a:endParaRPr>
          </a:p>
          <a:p>
            <a:pPr algn="ctr"/>
            <a:endParaRPr lang="pt-PT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pt-PT" b="1" dirty="0">
                <a:solidFill>
                  <a:srgbClr val="00B050"/>
                </a:solidFill>
                <a:latin typeface="Comic Sans MS" panose="030F0702030302020204" pitchFamily="66" charset="0"/>
              </a:rPr>
              <a:t> </a:t>
            </a:r>
          </a:p>
          <a:p>
            <a:pPr algn="ctr"/>
            <a:endParaRPr lang="pt-PT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algn="ctr"/>
            <a:endParaRPr lang="pt-PT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E1B03646-E6E4-4A01-A3B2-FDF9B02B65E9}"/>
              </a:ext>
            </a:extLst>
          </p:cNvPr>
          <p:cNvSpPr/>
          <p:nvPr/>
        </p:nvSpPr>
        <p:spPr>
          <a:xfrm>
            <a:off x="7487089" y="520444"/>
            <a:ext cx="2650210" cy="8732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A33FD3C5-EAE0-45EE-9217-6AB456646F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62" y="3556095"/>
            <a:ext cx="1203300" cy="1319035"/>
          </a:xfrm>
          <a:prstGeom prst="rect">
            <a:avLst/>
          </a:prstGeom>
        </p:spPr>
      </p:pic>
      <p:pic>
        <p:nvPicPr>
          <p:cNvPr id="11" name="Picture 4" descr="ícone bússola, apontando, norte">
            <a:extLst>
              <a:ext uri="{FF2B5EF4-FFF2-40B4-BE49-F238E27FC236}">
                <a16:creationId xmlns:a16="http://schemas.microsoft.com/office/drawing/2014/main" id="{6BA31737-343F-4004-ACFD-804FA50E68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9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06" y="70574"/>
            <a:ext cx="872910" cy="872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04CB1738-7910-413F-AE05-CA43506A8CD2}"/>
              </a:ext>
            </a:extLst>
          </p:cNvPr>
          <p:cNvSpPr txBox="1"/>
          <p:nvPr/>
        </p:nvSpPr>
        <p:spPr>
          <a:xfrm flipH="1">
            <a:off x="0" y="6203084"/>
            <a:ext cx="12192000" cy="646331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PT" b="1" dirty="0">
                <a:latin typeface="Calibri" panose="020F0502020204030204" pitchFamily="34" charset="0"/>
                <a:cs typeface="Times New Roman" panose="02020603050405020304" pitchFamily="18" charset="0"/>
              </a:rPr>
              <a:t>PERGUNTAS</a:t>
            </a:r>
          </a:p>
          <a:p>
            <a:pPr algn="ctr"/>
            <a:endParaRPr lang="pt-PT" b="1" dirty="0"/>
          </a:p>
        </p:txBody>
      </p:sp>
    </p:spTree>
    <p:extLst>
      <p:ext uri="{BB962C8B-B14F-4D97-AF65-F5344CB8AC3E}">
        <p14:creationId xmlns:p14="http://schemas.microsoft.com/office/powerpoint/2010/main" val="28932373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089FF778-27E8-4597-ABA4-2F9F0CC4296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2350" y="133143"/>
            <a:ext cx="819059" cy="77460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4" descr="Swift Basics &#10; ">
            <a:extLst>
              <a:ext uri="{FF2B5EF4-FFF2-40B4-BE49-F238E27FC236}">
                <a16:creationId xmlns:a16="http://schemas.microsoft.com/office/drawing/2014/main" id="{2DBAA220-12D8-4F47-AC10-0411072BFD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074" y="-13854"/>
            <a:ext cx="7585061" cy="5694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E53D7D5-9B8C-481B-8543-429C78D07197}"/>
              </a:ext>
            </a:extLst>
          </p:cNvPr>
          <p:cNvSpPr txBox="1"/>
          <p:nvPr/>
        </p:nvSpPr>
        <p:spPr>
          <a:xfrm>
            <a:off x="2108578" y="280073"/>
            <a:ext cx="5359022" cy="563231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pt-PT" b="1" u="sng" dirty="0">
              <a:latin typeface="Comic Sans MS" panose="030F0702030302020204" pitchFamily="66" charset="0"/>
            </a:endParaRPr>
          </a:p>
          <a:p>
            <a:pPr algn="ctr"/>
            <a:r>
              <a:rPr lang="pt-PT" b="1" u="sng" dirty="0">
                <a:solidFill>
                  <a:srgbClr val="00B050"/>
                </a:solidFill>
                <a:latin typeface="Comic Sans MS" panose="030F0702030302020204" pitchFamily="66" charset="0"/>
              </a:rPr>
              <a:t>A ÁREA METROPOLITANA DE LISBOA…</a:t>
            </a:r>
            <a:endParaRPr lang="pt-PT" b="1" i="0" u="sng" strike="noStrike" baseline="0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algn="ctr"/>
            <a:endParaRPr lang="pt-PT" b="0" i="0" u="none" strike="noStrike" baseline="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pt-PT" b="1" dirty="0">
                <a:latin typeface="Comic Sans MS" panose="030F0702030302020204" pitchFamily="66" charset="0"/>
              </a:rPr>
              <a:t>1. … i</a:t>
            </a:r>
            <a:r>
              <a:rPr lang="pt-PT" b="1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nclui Aveiras?</a:t>
            </a:r>
          </a:p>
          <a:p>
            <a:pPr algn="ctr"/>
            <a:r>
              <a:rPr lang="pt-PT" b="1" i="0" u="none" strike="noStrike" baseline="0" dirty="0">
                <a:solidFill>
                  <a:srgbClr val="FF0000"/>
                </a:solidFill>
                <a:latin typeface="Comic Sans MS" panose="030F0702030302020204" pitchFamily="66" charset="0"/>
              </a:rPr>
              <a:t>XXXX</a:t>
            </a:r>
            <a:endParaRPr lang="pt-PT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pt-PT" b="1" dirty="0">
                <a:latin typeface="Comic Sans MS" panose="030F0702030302020204" pitchFamily="66" charset="0"/>
              </a:rPr>
              <a:t>2. … inclui a Buraca?</a:t>
            </a:r>
          </a:p>
          <a:p>
            <a:pPr algn="ctr"/>
            <a:r>
              <a:rPr lang="pt-PT" b="1" i="0" u="none" strike="noStrike" baseline="0" dirty="0">
                <a:solidFill>
                  <a:srgbClr val="FF0000"/>
                </a:solidFill>
                <a:latin typeface="Comic Sans MS" panose="030F0702030302020204" pitchFamily="66" charset="0"/>
              </a:rPr>
              <a:t>XXXX</a:t>
            </a:r>
            <a:endParaRPr lang="pt-PT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pt-PT" b="1" dirty="0">
                <a:latin typeface="Comic Sans MS" panose="030F0702030302020204" pitchFamily="66" charset="0"/>
              </a:rPr>
              <a:t>3. … inclui o Cacém?</a:t>
            </a:r>
          </a:p>
          <a:p>
            <a:pPr algn="ctr"/>
            <a:r>
              <a:rPr lang="pt-PT" b="1" i="0" u="none" strike="noStrike" baseline="0" dirty="0">
                <a:solidFill>
                  <a:srgbClr val="FF0000"/>
                </a:solidFill>
                <a:latin typeface="Comic Sans MS" panose="030F0702030302020204" pitchFamily="66" charset="0"/>
              </a:rPr>
              <a:t>XXXX</a:t>
            </a:r>
            <a:endParaRPr lang="pt-PT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pt-PT" b="1" dirty="0">
                <a:latin typeface="Comic Sans MS" panose="030F0702030302020204" pitchFamily="66" charset="0"/>
              </a:rPr>
              <a:t>4. … inclui a Damaia?</a:t>
            </a:r>
          </a:p>
          <a:p>
            <a:pPr algn="ctr"/>
            <a:r>
              <a:rPr lang="pt-PT" b="1" i="0" u="none" strike="noStrike" baseline="0" dirty="0">
                <a:solidFill>
                  <a:srgbClr val="FF0000"/>
                </a:solidFill>
                <a:latin typeface="Comic Sans MS" panose="030F0702030302020204" pitchFamily="66" charset="0"/>
              </a:rPr>
              <a:t>XXXX</a:t>
            </a:r>
          </a:p>
          <a:p>
            <a:pPr algn="ctr"/>
            <a:r>
              <a:rPr kumimoji="0" lang="pt-PT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mic Sans MS" panose="030F0702030302020204" pitchFamily="66" charset="0"/>
              </a:rPr>
              <a:t>5. … inclui São Pedro do Estoril?</a:t>
            </a:r>
          </a:p>
          <a:p>
            <a:pPr algn="ctr"/>
            <a:r>
              <a:rPr lang="pt-PT" b="1" i="0" u="none" strike="noStrike" baseline="0" dirty="0">
                <a:solidFill>
                  <a:srgbClr val="FF0000"/>
                </a:solidFill>
                <a:latin typeface="Comic Sans MS" panose="030F0702030302020204" pitchFamily="66" charset="0"/>
              </a:rPr>
              <a:t>XXXX</a:t>
            </a:r>
            <a:endParaRPr lang="pt-PT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pt-PT" b="1" dirty="0">
                <a:latin typeface="Comic Sans MS" panose="030F0702030302020204" pitchFamily="66" charset="0"/>
              </a:rPr>
              <a:t>6. … i</a:t>
            </a:r>
            <a:r>
              <a:rPr lang="pt-PT" b="1" i="0" u="none" strike="noStrike" baseline="0" dirty="0">
                <a:latin typeface="Comic Sans MS" panose="030F0702030302020204" pitchFamily="66" charset="0"/>
              </a:rPr>
              <a:t>nclui Santarém?</a:t>
            </a:r>
          </a:p>
          <a:p>
            <a:pPr algn="ctr"/>
            <a:r>
              <a:rPr lang="pt-PT" b="1" i="0" u="none" strike="noStrike" baseline="0" dirty="0">
                <a:solidFill>
                  <a:srgbClr val="FF0000"/>
                </a:solidFill>
                <a:latin typeface="Comic Sans MS" panose="030F0702030302020204" pitchFamily="66" charset="0"/>
              </a:rPr>
              <a:t>XXXX</a:t>
            </a:r>
            <a:endParaRPr lang="pt-PT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pt-PT" b="1" i="0" u="none" strike="noStrike" baseline="0" dirty="0">
                <a:latin typeface="Comic Sans MS" panose="030F0702030302020204" pitchFamily="66" charset="0"/>
              </a:rPr>
              <a:t>7. … i</a:t>
            </a:r>
            <a:r>
              <a:rPr lang="pt-PT" b="1" dirty="0">
                <a:latin typeface="Comic Sans MS" panose="030F0702030302020204" pitchFamily="66" charset="0"/>
              </a:rPr>
              <a:t>nclui Lisboa?</a:t>
            </a:r>
            <a:endParaRPr lang="pt-PT" b="1" i="0" u="none" strike="noStrike" baseline="0" dirty="0">
              <a:latin typeface="Comic Sans MS" panose="030F0702030302020204" pitchFamily="66" charset="0"/>
            </a:endParaRPr>
          </a:p>
          <a:p>
            <a:pPr algn="ctr"/>
            <a:r>
              <a:rPr lang="pt-PT" b="1" dirty="0">
                <a:solidFill>
                  <a:srgbClr val="00B050"/>
                </a:solidFill>
                <a:latin typeface="Comic Sans MS" panose="030F0702030302020204" pitchFamily="66" charset="0"/>
              </a:rPr>
              <a:t>VVVV</a:t>
            </a:r>
          </a:p>
          <a:p>
            <a:pPr algn="ctr"/>
            <a:r>
              <a:rPr lang="pt-PT" b="1" dirty="0">
                <a:solidFill>
                  <a:srgbClr val="00B050"/>
                </a:solidFill>
                <a:latin typeface="Comic Sans MS" panose="030F0702030302020204" pitchFamily="66" charset="0"/>
              </a:rPr>
              <a:t>Resposta: Inclui Lisboa e mais 17 concelhos (ou municípios): Almada, Amadora, Cascais, Loures, Oeiras, Seixal, Setúbal, Sintra…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E1B03646-E6E4-4A01-A3B2-FDF9B02B65E9}"/>
              </a:ext>
            </a:extLst>
          </p:cNvPr>
          <p:cNvSpPr/>
          <p:nvPr/>
        </p:nvSpPr>
        <p:spPr>
          <a:xfrm>
            <a:off x="7487089" y="520444"/>
            <a:ext cx="2650210" cy="8732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A33FD3C5-EAE0-45EE-9217-6AB456646F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62" y="3556095"/>
            <a:ext cx="1203300" cy="1319035"/>
          </a:xfrm>
          <a:prstGeom prst="rect">
            <a:avLst/>
          </a:prstGeom>
        </p:spPr>
      </p:pic>
      <p:pic>
        <p:nvPicPr>
          <p:cNvPr id="11" name="Picture 4" descr="ícone bússola, apontando, norte">
            <a:extLst>
              <a:ext uri="{FF2B5EF4-FFF2-40B4-BE49-F238E27FC236}">
                <a16:creationId xmlns:a16="http://schemas.microsoft.com/office/drawing/2014/main" id="{6BA31737-343F-4004-ACFD-804FA50E68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9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06" y="70574"/>
            <a:ext cx="872910" cy="872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04CB1738-7910-413F-AE05-CA43506A8CD2}"/>
              </a:ext>
            </a:extLst>
          </p:cNvPr>
          <p:cNvSpPr txBox="1"/>
          <p:nvPr/>
        </p:nvSpPr>
        <p:spPr>
          <a:xfrm flipH="1">
            <a:off x="0" y="6203084"/>
            <a:ext cx="12192000" cy="646331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PT" b="1" dirty="0">
                <a:latin typeface="Calibri" panose="020F0502020204030204" pitchFamily="34" charset="0"/>
                <a:cs typeface="Times New Roman" panose="02020603050405020304" pitchFamily="18" charset="0"/>
              </a:rPr>
              <a:t>RESPOSTAS</a:t>
            </a:r>
          </a:p>
          <a:p>
            <a:pPr algn="ctr"/>
            <a:endParaRPr lang="pt-PT" b="1" dirty="0"/>
          </a:p>
        </p:txBody>
      </p:sp>
    </p:spTree>
    <p:extLst>
      <p:ext uri="{BB962C8B-B14F-4D97-AF65-F5344CB8AC3E}">
        <p14:creationId xmlns:p14="http://schemas.microsoft.com/office/powerpoint/2010/main" val="671995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089FF778-27E8-4597-ABA4-2F9F0CC4296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2350" y="133143"/>
            <a:ext cx="819059" cy="77460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4" descr="ícone bússola, apontando, norte">
            <a:extLst>
              <a:ext uri="{FF2B5EF4-FFF2-40B4-BE49-F238E27FC236}">
                <a16:creationId xmlns:a16="http://schemas.microsoft.com/office/drawing/2014/main" id="{365E59B9-56DA-49E3-9B35-4CD4C10138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9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06" y="70574"/>
            <a:ext cx="872910" cy="872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B00F7EB4-3CD5-4529-BDBD-88E58090A22A}"/>
              </a:ext>
            </a:extLst>
          </p:cNvPr>
          <p:cNvSpPr txBox="1"/>
          <p:nvPr/>
        </p:nvSpPr>
        <p:spPr>
          <a:xfrm flipH="1">
            <a:off x="0" y="6203084"/>
            <a:ext cx="12192000" cy="646331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PT" b="1" dirty="0">
                <a:latin typeface="Calibri" panose="020F0502020204030204" pitchFamily="34" charset="0"/>
                <a:cs typeface="Times New Roman" panose="02020603050405020304" pitchFamily="18" charset="0"/>
              </a:rPr>
              <a:t>BRASÃO DE ARMAS DA CIDADE DE LISBOA</a:t>
            </a:r>
          </a:p>
          <a:p>
            <a:pPr algn="ctr"/>
            <a:endParaRPr lang="pt-PT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3FA3D41E-6A7B-47ED-8EA5-2C48C2CD82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998" y="149959"/>
            <a:ext cx="5208861" cy="5764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2658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089FF778-27E8-4597-ABA4-2F9F0CC4296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2350" y="133143"/>
            <a:ext cx="819059" cy="77460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4" descr="ícone bússola, apontando, norte">
            <a:extLst>
              <a:ext uri="{FF2B5EF4-FFF2-40B4-BE49-F238E27FC236}">
                <a16:creationId xmlns:a16="http://schemas.microsoft.com/office/drawing/2014/main" id="{365E59B9-56DA-49E3-9B35-4CD4C10138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9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06" y="70574"/>
            <a:ext cx="872910" cy="872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B00F7EB4-3CD5-4529-BDBD-88E58090A22A}"/>
              </a:ext>
            </a:extLst>
          </p:cNvPr>
          <p:cNvSpPr txBox="1"/>
          <p:nvPr/>
        </p:nvSpPr>
        <p:spPr>
          <a:xfrm flipH="1">
            <a:off x="0" y="6203084"/>
            <a:ext cx="12192000" cy="646331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PT" b="1" dirty="0">
                <a:latin typeface="Calibri" panose="020F0502020204030204" pitchFamily="34" charset="0"/>
                <a:cs typeface="Times New Roman" panose="02020603050405020304" pitchFamily="18" charset="0"/>
              </a:rPr>
              <a:t>BRASÃO DE ARMAS DA CIDADE DE LISBOA</a:t>
            </a:r>
          </a:p>
          <a:p>
            <a:pPr algn="ctr"/>
            <a:r>
              <a:rPr lang="pt-PT" b="1" dirty="0">
                <a:latin typeface="Calibri" panose="020F0502020204030204" pitchFamily="34" charset="0"/>
                <a:cs typeface="Times New Roman" panose="02020603050405020304" pitchFamily="18" charset="0"/>
              </a:rPr>
              <a:t>E DOS CONCELHOS LIMÍTROFES</a:t>
            </a:r>
          </a:p>
        </p:txBody>
      </p:sp>
      <p:pic>
        <p:nvPicPr>
          <p:cNvPr id="5122" name="Picture 2" descr="Brasão do município de Loures">
            <a:extLst>
              <a:ext uri="{FF2B5EF4-FFF2-40B4-BE49-F238E27FC236}">
                <a16:creationId xmlns:a16="http://schemas.microsoft.com/office/drawing/2014/main" id="{291531DE-7B69-47BE-BFD0-B8E82D7E82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6087" y="3291288"/>
            <a:ext cx="2466578" cy="2580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Brasão do município de Oeiras">
            <a:extLst>
              <a:ext uri="{FF2B5EF4-FFF2-40B4-BE49-F238E27FC236}">
                <a16:creationId xmlns:a16="http://schemas.microsoft.com/office/drawing/2014/main" id="{3614AD30-8008-4469-8070-8A577486C9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149" y="3269463"/>
            <a:ext cx="2468398" cy="2593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Brasão do município da Amadora">
            <a:extLst>
              <a:ext uri="{FF2B5EF4-FFF2-40B4-BE49-F238E27FC236}">
                <a16:creationId xmlns:a16="http://schemas.microsoft.com/office/drawing/2014/main" id="{E8920475-2EDC-42DF-B58D-68A79339EE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532" y="474834"/>
            <a:ext cx="2191950" cy="2579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Brasão do município de Lisboa">
            <a:extLst>
              <a:ext uri="{FF2B5EF4-FFF2-40B4-BE49-F238E27FC236}">
                <a16:creationId xmlns:a16="http://schemas.microsoft.com/office/drawing/2014/main" id="{18524048-31D1-4109-BBB3-6A320943D0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788" y="1560372"/>
            <a:ext cx="3119617" cy="3455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Freguesia de Odivelas - Odivelas">
            <a:extLst>
              <a:ext uri="{FF2B5EF4-FFF2-40B4-BE49-F238E27FC236}">
                <a16:creationId xmlns:a16="http://schemas.microsoft.com/office/drawing/2014/main" id="{6955B28C-B78B-4A9D-B8E4-2454A5771A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5396" y="473898"/>
            <a:ext cx="2466579" cy="2580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6470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089FF778-27E8-4597-ABA4-2F9F0CC4296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2350" y="133143"/>
            <a:ext cx="819059" cy="774603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CaixaDeTexto 18">
            <a:extLst>
              <a:ext uri="{FF2B5EF4-FFF2-40B4-BE49-F238E27FC236}">
                <a16:creationId xmlns:a16="http://schemas.microsoft.com/office/drawing/2014/main" id="{17D96B82-84EA-4459-B425-70457F798EA3}"/>
              </a:ext>
            </a:extLst>
          </p:cNvPr>
          <p:cNvSpPr txBox="1"/>
          <p:nvPr/>
        </p:nvSpPr>
        <p:spPr>
          <a:xfrm>
            <a:off x="3358176" y="3489607"/>
            <a:ext cx="19050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400" b="1" dirty="0">
                <a:solidFill>
                  <a:schemeClr val="bg1"/>
                </a:solidFill>
              </a:rPr>
              <a:t>LORDELO DO OURO E MASSARELOS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22A6338D-8081-4DB3-ABC4-765F550AF6AB}"/>
              </a:ext>
            </a:extLst>
          </p:cNvPr>
          <p:cNvSpPr txBox="1"/>
          <p:nvPr/>
        </p:nvSpPr>
        <p:spPr>
          <a:xfrm>
            <a:off x="3933113" y="1864676"/>
            <a:ext cx="15108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PT" sz="2400" b="1" dirty="0">
                <a:solidFill>
                  <a:schemeClr val="bg1"/>
                </a:solidFill>
              </a:rPr>
              <a:t>RAMALDE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4A1BF963-2D4B-438A-9E50-FA64C9B28846}"/>
              </a:ext>
            </a:extLst>
          </p:cNvPr>
          <p:cNvSpPr txBox="1"/>
          <p:nvPr/>
        </p:nvSpPr>
        <p:spPr>
          <a:xfrm>
            <a:off x="6400801" y="1869141"/>
            <a:ext cx="16270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PT" sz="2400" b="1" dirty="0">
                <a:solidFill>
                  <a:schemeClr val="bg1"/>
                </a:solidFill>
              </a:rPr>
              <a:t>PARANHOS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1F9C8CE7-82C5-460D-B056-1CDBBDA27549}"/>
              </a:ext>
            </a:extLst>
          </p:cNvPr>
          <p:cNvSpPr txBox="1"/>
          <p:nvPr/>
        </p:nvSpPr>
        <p:spPr>
          <a:xfrm>
            <a:off x="7214348" y="3909939"/>
            <a:ext cx="12862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PT" sz="2400" b="1" dirty="0">
                <a:solidFill>
                  <a:schemeClr val="bg1"/>
                </a:solidFill>
              </a:rPr>
              <a:t>BONFIM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CF7951D0-5DA3-4D45-BDD7-9A6D17BC7443}"/>
              </a:ext>
            </a:extLst>
          </p:cNvPr>
          <p:cNvSpPr txBox="1"/>
          <p:nvPr/>
        </p:nvSpPr>
        <p:spPr>
          <a:xfrm>
            <a:off x="8307338" y="3449875"/>
            <a:ext cx="17525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PT" sz="2400" b="1" dirty="0">
                <a:solidFill>
                  <a:schemeClr val="bg1"/>
                </a:solidFill>
              </a:rPr>
              <a:t>CAMPANHÃ</a:t>
            </a:r>
          </a:p>
        </p:txBody>
      </p:sp>
      <p:pic>
        <p:nvPicPr>
          <p:cNvPr id="4100" name="Picture 4" descr="ícone bússola, apontando, norte">
            <a:extLst>
              <a:ext uri="{FF2B5EF4-FFF2-40B4-BE49-F238E27FC236}">
                <a16:creationId xmlns:a16="http://schemas.microsoft.com/office/drawing/2014/main" id="{55593142-C457-43B6-8A4E-FE325F2794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9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06" y="70574"/>
            <a:ext cx="872910" cy="872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CD123071-ACF2-4E80-B031-5BB17906C698}"/>
              </a:ext>
            </a:extLst>
          </p:cNvPr>
          <p:cNvSpPr txBox="1"/>
          <p:nvPr/>
        </p:nvSpPr>
        <p:spPr>
          <a:xfrm flipH="1">
            <a:off x="0" y="6203084"/>
            <a:ext cx="12192000" cy="646331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PT" b="1" dirty="0">
                <a:latin typeface="Calibri" panose="020F0502020204030204" pitchFamily="34" charset="0"/>
                <a:cs typeface="Times New Roman" panose="02020603050405020304" pitchFamily="18" charset="0"/>
              </a:rPr>
              <a:t>LOGÓTIPO DA ÁREA METROPOLITANA DE LISBOA</a:t>
            </a:r>
          </a:p>
          <a:p>
            <a:pPr algn="ctr"/>
            <a:endParaRPr lang="pt-PT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95ACE46C-1B82-42F0-A25F-3FE4C1324DA8}"/>
              </a:ext>
            </a:extLst>
          </p:cNvPr>
          <p:cNvSpPr txBox="1"/>
          <p:nvPr/>
        </p:nvSpPr>
        <p:spPr>
          <a:xfrm>
            <a:off x="2309901" y="2638570"/>
            <a:ext cx="1373587" cy="23083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l"/>
            <a:endParaRPr lang="pt-PT" dirty="0"/>
          </a:p>
          <a:p>
            <a:pPr algn="l"/>
            <a:endParaRPr lang="pt-PT" dirty="0"/>
          </a:p>
          <a:p>
            <a:pPr algn="l"/>
            <a:endParaRPr lang="pt-PT" dirty="0"/>
          </a:p>
          <a:p>
            <a:pPr algn="l"/>
            <a:endParaRPr lang="pt-PT" dirty="0"/>
          </a:p>
          <a:p>
            <a:pPr algn="l"/>
            <a:endParaRPr lang="pt-PT" dirty="0"/>
          </a:p>
          <a:p>
            <a:pPr algn="l"/>
            <a:endParaRPr lang="pt-PT" dirty="0"/>
          </a:p>
          <a:p>
            <a:pPr algn="l"/>
            <a:endParaRPr lang="pt-PT" dirty="0"/>
          </a:p>
          <a:p>
            <a:pPr algn="l"/>
            <a:endParaRPr lang="pt-PT" dirty="0"/>
          </a:p>
        </p:txBody>
      </p:sp>
      <p:pic>
        <p:nvPicPr>
          <p:cNvPr id="2052" name="Picture 4" descr="Área Metropolitana de Lisboa - Página inicial | Facebook">
            <a:extLst>
              <a:ext uri="{FF2B5EF4-FFF2-40B4-BE49-F238E27FC236}">
                <a16:creationId xmlns:a16="http://schemas.microsoft.com/office/drawing/2014/main" id="{11D96349-1991-4853-BC51-44733D5EAE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9129" y="1186249"/>
            <a:ext cx="6720272" cy="3750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36056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089FF778-27E8-4597-ABA4-2F9F0CC4296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2350" y="133143"/>
            <a:ext cx="819059" cy="7746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AC36031F-9A66-46A8-9565-DCB8C36B83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1155" y="1000569"/>
            <a:ext cx="4229690" cy="4143953"/>
          </a:xfrm>
          <a:prstGeom prst="rect">
            <a:avLst/>
          </a:prstGeom>
        </p:spPr>
      </p:pic>
      <p:sp>
        <p:nvSpPr>
          <p:cNvPr id="21" name="Lua 20">
            <a:extLst>
              <a:ext uri="{FF2B5EF4-FFF2-40B4-BE49-F238E27FC236}">
                <a16:creationId xmlns:a16="http://schemas.microsoft.com/office/drawing/2014/main" id="{DD2AE66A-88BB-44BC-9BF7-CF0BC34226A8}"/>
              </a:ext>
            </a:extLst>
          </p:cNvPr>
          <p:cNvSpPr/>
          <p:nvPr/>
        </p:nvSpPr>
        <p:spPr>
          <a:xfrm rot="2468924">
            <a:off x="3364358" y="167356"/>
            <a:ext cx="2121798" cy="3649085"/>
          </a:xfrm>
          <a:prstGeom prst="moon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3" name="Lua 22">
            <a:extLst>
              <a:ext uri="{FF2B5EF4-FFF2-40B4-BE49-F238E27FC236}">
                <a16:creationId xmlns:a16="http://schemas.microsoft.com/office/drawing/2014/main" id="{5B2CC157-12E0-473D-8FE2-28451E1E1CF1}"/>
              </a:ext>
            </a:extLst>
          </p:cNvPr>
          <p:cNvSpPr/>
          <p:nvPr/>
        </p:nvSpPr>
        <p:spPr>
          <a:xfrm rot="19015396">
            <a:off x="3582786" y="2542869"/>
            <a:ext cx="2005943" cy="3807459"/>
          </a:xfrm>
          <a:prstGeom prst="moon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5" name="Lua 24">
            <a:extLst>
              <a:ext uri="{FF2B5EF4-FFF2-40B4-BE49-F238E27FC236}">
                <a16:creationId xmlns:a16="http://schemas.microsoft.com/office/drawing/2014/main" id="{88668F01-017D-42BD-90F4-C17EC6787562}"/>
              </a:ext>
            </a:extLst>
          </p:cNvPr>
          <p:cNvSpPr/>
          <p:nvPr/>
        </p:nvSpPr>
        <p:spPr>
          <a:xfrm rot="7979416">
            <a:off x="6608289" y="-19677"/>
            <a:ext cx="2005943" cy="3807459"/>
          </a:xfrm>
          <a:prstGeom prst="moon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7" name="Lua 26">
            <a:extLst>
              <a:ext uri="{FF2B5EF4-FFF2-40B4-BE49-F238E27FC236}">
                <a16:creationId xmlns:a16="http://schemas.microsoft.com/office/drawing/2014/main" id="{ABE421AD-15FE-4DDA-BE8A-4A5A25150D44}"/>
              </a:ext>
            </a:extLst>
          </p:cNvPr>
          <p:cNvSpPr/>
          <p:nvPr/>
        </p:nvSpPr>
        <p:spPr>
          <a:xfrm rot="13007108">
            <a:off x="6708694" y="2356350"/>
            <a:ext cx="2005943" cy="3807459"/>
          </a:xfrm>
          <a:prstGeom prst="moon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33" name="Triângulo isósceles 32">
            <a:extLst>
              <a:ext uri="{FF2B5EF4-FFF2-40B4-BE49-F238E27FC236}">
                <a16:creationId xmlns:a16="http://schemas.microsoft.com/office/drawing/2014/main" id="{EC67C32C-FB19-4323-BD1D-7F7B95DDD5F8}"/>
              </a:ext>
            </a:extLst>
          </p:cNvPr>
          <p:cNvSpPr/>
          <p:nvPr/>
        </p:nvSpPr>
        <p:spPr>
          <a:xfrm rot="12979956" flipH="1">
            <a:off x="8595127" y="3009241"/>
            <a:ext cx="445877" cy="1483591"/>
          </a:xfrm>
          <a:prstGeom prst="triangle">
            <a:avLst>
              <a:gd name="adj" fmla="val 43601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35" name="CaixaDeTexto 34">
            <a:extLst>
              <a:ext uri="{FF2B5EF4-FFF2-40B4-BE49-F238E27FC236}">
                <a16:creationId xmlns:a16="http://schemas.microsoft.com/office/drawing/2014/main" id="{F9A6A98F-990D-416E-9218-164B8AE45685}"/>
              </a:ext>
            </a:extLst>
          </p:cNvPr>
          <p:cNvSpPr txBox="1"/>
          <p:nvPr/>
        </p:nvSpPr>
        <p:spPr>
          <a:xfrm>
            <a:off x="8494482" y="1762781"/>
            <a:ext cx="2727701" cy="156966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pt-PT" sz="800" b="1" dirty="0"/>
          </a:p>
          <a:p>
            <a:pPr algn="ctr"/>
            <a:r>
              <a:rPr lang="pt-PT" b="1" dirty="0"/>
              <a:t>CONHECEM AS ÁREAS METROPOLITANAS DE PORTUGAL?</a:t>
            </a:r>
          </a:p>
          <a:p>
            <a:pPr algn="ctr"/>
            <a:endParaRPr lang="pt-PT" sz="800" b="1" dirty="0"/>
          </a:p>
          <a:p>
            <a:pPr algn="ctr"/>
            <a:r>
              <a:rPr lang="pt-PT" b="1" dirty="0"/>
              <a:t>VENHAM COMIGO!!!</a:t>
            </a:r>
          </a:p>
          <a:p>
            <a:pPr algn="ctr"/>
            <a:endParaRPr lang="pt-PT" sz="800" b="1" dirty="0"/>
          </a:p>
        </p:txBody>
      </p:sp>
      <p:sp>
        <p:nvSpPr>
          <p:cNvPr id="36" name="Retângulo 35">
            <a:extLst>
              <a:ext uri="{FF2B5EF4-FFF2-40B4-BE49-F238E27FC236}">
                <a16:creationId xmlns:a16="http://schemas.microsoft.com/office/drawing/2014/main" id="{2E9A7F30-9A06-4FF8-B2C0-9FD89586F370}"/>
              </a:ext>
            </a:extLst>
          </p:cNvPr>
          <p:cNvSpPr/>
          <p:nvPr/>
        </p:nvSpPr>
        <p:spPr>
          <a:xfrm>
            <a:off x="3642102" y="681925"/>
            <a:ext cx="666427" cy="6465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8" name="Retângulo 37">
            <a:extLst>
              <a:ext uri="{FF2B5EF4-FFF2-40B4-BE49-F238E27FC236}">
                <a16:creationId xmlns:a16="http://schemas.microsoft.com/office/drawing/2014/main" id="{3AEA33B4-0140-4F5C-8218-4B29DB2CD6DD}"/>
              </a:ext>
            </a:extLst>
          </p:cNvPr>
          <p:cNvSpPr/>
          <p:nvPr/>
        </p:nvSpPr>
        <p:spPr>
          <a:xfrm>
            <a:off x="8019450" y="899237"/>
            <a:ext cx="666427" cy="6465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9" name="Retângulo 38">
            <a:extLst>
              <a:ext uri="{FF2B5EF4-FFF2-40B4-BE49-F238E27FC236}">
                <a16:creationId xmlns:a16="http://schemas.microsoft.com/office/drawing/2014/main" id="{C6F4445D-A7A6-49B0-960E-3303372A8D29}"/>
              </a:ext>
            </a:extLst>
          </p:cNvPr>
          <p:cNvSpPr/>
          <p:nvPr/>
        </p:nvSpPr>
        <p:spPr>
          <a:xfrm>
            <a:off x="8908434" y="3288624"/>
            <a:ext cx="464952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6" name="Picture 4" descr="ícone bússola, apontando, norte">
            <a:extLst>
              <a:ext uri="{FF2B5EF4-FFF2-40B4-BE49-F238E27FC236}">
                <a16:creationId xmlns:a16="http://schemas.microsoft.com/office/drawing/2014/main" id="{FCE954C4-9010-4EF0-B08A-3A8CDB63E9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9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06" y="70574"/>
            <a:ext cx="872910" cy="872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BC113F56-09D9-4435-813A-380EEBB7F6B3}"/>
              </a:ext>
            </a:extLst>
          </p:cNvPr>
          <p:cNvSpPr txBox="1"/>
          <p:nvPr/>
        </p:nvSpPr>
        <p:spPr>
          <a:xfrm flipH="1">
            <a:off x="0" y="6203084"/>
            <a:ext cx="12192000" cy="646331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1800" b="1" i="0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TEMA: 3. OS ESPAÇOS ORGANIZADOS PELA POPULAÇÃO</a:t>
            </a:r>
            <a:endParaRPr lang="pt-PT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pt-PT" b="1" dirty="0">
                <a:latin typeface="Calibri" panose="020F0502020204030204" pitchFamily="34" charset="0"/>
                <a:cs typeface="Times New Roman" panose="02020603050405020304" pitchFamily="18" charset="0"/>
              </a:rPr>
              <a:t>SUBTEMA: 3.2. AS ÁREAS URBANAS: DINÂMICAS INTERNAS (AS ÁREAS METROPOLITANAS DO PORTO E DE LISBOA)</a:t>
            </a:r>
          </a:p>
        </p:txBody>
      </p:sp>
    </p:spTree>
    <p:extLst>
      <p:ext uri="{BB962C8B-B14F-4D97-AF65-F5344CB8AC3E}">
        <p14:creationId xmlns:p14="http://schemas.microsoft.com/office/powerpoint/2010/main" val="11924086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089FF778-27E8-4597-ABA4-2F9F0CC4296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2350" y="133143"/>
            <a:ext cx="819059" cy="774603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id="{E1B03646-E6E4-4A01-A3B2-FDF9B02B65E9}"/>
              </a:ext>
            </a:extLst>
          </p:cNvPr>
          <p:cNvSpPr/>
          <p:nvPr/>
        </p:nvSpPr>
        <p:spPr>
          <a:xfrm>
            <a:off x="7487089" y="520444"/>
            <a:ext cx="2650210" cy="8732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1" name="Picture 4" descr="ícone bússola, apontando, norte">
            <a:extLst>
              <a:ext uri="{FF2B5EF4-FFF2-40B4-BE49-F238E27FC236}">
                <a16:creationId xmlns:a16="http://schemas.microsoft.com/office/drawing/2014/main" id="{6BA31737-343F-4004-ACFD-804FA50E68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9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06" y="70574"/>
            <a:ext cx="872910" cy="872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Localização da AML em Portugal">
            <a:extLst>
              <a:ext uri="{FF2B5EF4-FFF2-40B4-BE49-F238E27FC236}">
                <a16:creationId xmlns:a16="http://schemas.microsoft.com/office/drawing/2014/main" id="{34C473FE-2F09-4A19-A2C5-21D235BC2F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335" y="-1018094"/>
            <a:ext cx="5091212" cy="7218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BA9731AB-95AD-47CF-9496-02523683F6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3660" y="-383320"/>
            <a:ext cx="6003321" cy="663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3813A2D8-0AE2-41E6-B563-A3131B6E88E9}"/>
              </a:ext>
            </a:extLst>
          </p:cNvPr>
          <p:cNvSpPr txBox="1"/>
          <p:nvPr/>
        </p:nvSpPr>
        <p:spPr>
          <a:xfrm flipH="1">
            <a:off x="0" y="6210488"/>
            <a:ext cx="12192000" cy="646331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PT" b="1" dirty="0">
                <a:latin typeface="Calibri" panose="020F0502020204030204" pitchFamily="34" charset="0"/>
                <a:cs typeface="Times New Roman" panose="02020603050405020304" pitchFamily="18" charset="0"/>
              </a:rPr>
              <a:t>LOCALIZAÇÃO E COMPOSIÇÃO DA ÁREA METROPOLITANA DE LISBOA</a:t>
            </a:r>
          </a:p>
          <a:p>
            <a:pPr algn="ctr"/>
            <a:endParaRPr lang="pt-PT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A05B3520-CF9E-49A8-A485-41D590AED97C}"/>
              </a:ext>
            </a:extLst>
          </p:cNvPr>
          <p:cNvSpPr txBox="1"/>
          <p:nvPr/>
        </p:nvSpPr>
        <p:spPr>
          <a:xfrm>
            <a:off x="5109989" y="-557604"/>
            <a:ext cx="3201254" cy="109981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endParaRPr lang="pt-PT" dirty="0"/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678B2EAA-3C9D-4D1E-BD94-A35D7D2588A2}"/>
              </a:ext>
            </a:extLst>
          </p:cNvPr>
          <p:cNvSpPr txBox="1"/>
          <p:nvPr/>
        </p:nvSpPr>
        <p:spPr>
          <a:xfrm>
            <a:off x="7412431" y="5688844"/>
            <a:ext cx="4774880" cy="5056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l"/>
            <a:endParaRPr lang="pt-PT" dirty="0"/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05C6897D-FE3A-47D7-9613-6FF80B43112F}"/>
              </a:ext>
            </a:extLst>
          </p:cNvPr>
          <p:cNvSpPr txBox="1"/>
          <p:nvPr/>
        </p:nvSpPr>
        <p:spPr>
          <a:xfrm rot="5400000">
            <a:off x="8195245" y="2838594"/>
            <a:ext cx="5861853" cy="1846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l"/>
            <a:endParaRPr lang="pt-PT" sz="600" dirty="0"/>
          </a:p>
        </p:txBody>
      </p:sp>
      <p:pic>
        <p:nvPicPr>
          <p:cNvPr id="1034" name="Picture 10" descr="Área Metropolitana de Lisboa - Página inicial | Facebook">
            <a:extLst>
              <a:ext uri="{FF2B5EF4-FFF2-40B4-BE49-F238E27FC236}">
                <a16:creationId xmlns:a16="http://schemas.microsoft.com/office/drawing/2014/main" id="{199595DD-A864-49D5-B302-D6CADF6AF7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5" y="2693905"/>
            <a:ext cx="2112016" cy="117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2300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089FF778-27E8-4597-ABA4-2F9F0CC4296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2350" y="133143"/>
            <a:ext cx="819059" cy="77460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4" descr="Swift Basics &#10; ">
            <a:extLst>
              <a:ext uri="{FF2B5EF4-FFF2-40B4-BE49-F238E27FC236}">
                <a16:creationId xmlns:a16="http://schemas.microsoft.com/office/drawing/2014/main" id="{2DBAA220-12D8-4F47-AC10-0411072BFD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074" y="-13854"/>
            <a:ext cx="7585061" cy="5694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E53D7D5-9B8C-481B-8543-429C78D07197}"/>
              </a:ext>
            </a:extLst>
          </p:cNvPr>
          <p:cNvSpPr txBox="1"/>
          <p:nvPr/>
        </p:nvSpPr>
        <p:spPr>
          <a:xfrm>
            <a:off x="2108578" y="280073"/>
            <a:ext cx="5359022" cy="563231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pt-PT" b="1" u="sng" dirty="0">
              <a:latin typeface="Comic Sans MS" panose="030F0702030302020204" pitchFamily="66" charset="0"/>
            </a:endParaRPr>
          </a:p>
          <a:p>
            <a:pPr algn="ctr"/>
            <a:r>
              <a:rPr lang="pt-PT" b="1" u="sng" dirty="0">
                <a:solidFill>
                  <a:srgbClr val="00B050"/>
                </a:solidFill>
                <a:latin typeface="Comic Sans MS" panose="030F0702030302020204" pitchFamily="66" charset="0"/>
              </a:rPr>
              <a:t>A ÁREA METROPOLITANA DE LISBOA…</a:t>
            </a:r>
            <a:endParaRPr lang="pt-PT" b="1" i="0" u="sng" strike="noStrike" baseline="0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algn="ctr"/>
            <a:endParaRPr lang="pt-PT" b="0" i="0" u="none" strike="noStrike" baseline="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pt-PT" b="1" dirty="0">
                <a:latin typeface="Comic Sans MS" panose="030F0702030302020204" pitchFamily="66" charset="0"/>
              </a:rPr>
              <a:t>1. … tem quantos habitantes</a:t>
            </a:r>
            <a:r>
              <a:rPr lang="pt-PT" b="1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?</a:t>
            </a:r>
          </a:p>
          <a:p>
            <a:pPr algn="ctr"/>
            <a:endParaRPr lang="pt-PT" b="1" i="0" u="none" strike="noStrike" baseline="0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pt-PT" b="1" dirty="0">
                <a:latin typeface="Comic Sans MS" panose="030F0702030302020204" pitchFamily="66" charset="0"/>
              </a:rPr>
              <a:t>2. … tem que superfície (área)?</a:t>
            </a:r>
          </a:p>
          <a:p>
            <a:pPr algn="ctr"/>
            <a:endParaRPr lang="pt-PT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pt-PT" b="1" dirty="0">
                <a:latin typeface="Comic Sans MS" panose="030F0702030302020204" pitchFamily="66" charset="0"/>
              </a:rPr>
              <a:t>3. … inclui quantos concelhos?</a:t>
            </a:r>
          </a:p>
          <a:p>
            <a:pPr algn="ctr"/>
            <a:endParaRPr lang="pt-PT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pt-PT" b="1" dirty="0">
                <a:latin typeface="Comic Sans MS" panose="030F0702030302020204" pitchFamily="66" charset="0"/>
              </a:rPr>
              <a:t>4. … foi criada em que ano?</a:t>
            </a:r>
          </a:p>
          <a:p>
            <a:pPr algn="ctr"/>
            <a:endParaRPr lang="pt-PT" b="1" i="0" u="none" strike="noStrike" baseline="0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algn="ctr"/>
            <a:r>
              <a:rPr kumimoji="0" lang="pt-PT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mic Sans MS" panose="030F0702030302020204" pitchFamily="66" charset="0"/>
              </a:rPr>
              <a:t>5. … tem </a:t>
            </a:r>
            <a:r>
              <a:rPr kumimoji="0" lang="pt-PT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mic Sans MS" panose="030F0702030302020204" pitchFamily="66" charset="0"/>
              </a:rPr>
              <a:t>site</a:t>
            </a:r>
            <a:r>
              <a:rPr kumimoji="0" lang="pt-PT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mic Sans MS" panose="030F0702030302020204" pitchFamily="66" charset="0"/>
              </a:rPr>
              <a:t> próprio?</a:t>
            </a:r>
          </a:p>
          <a:p>
            <a:pPr algn="ctr"/>
            <a:endParaRPr lang="pt-PT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pt-PT" b="1" dirty="0">
                <a:latin typeface="Comic Sans MS" panose="030F0702030302020204" pitchFamily="66" charset="0"/>
              </a:rPr>
              <a:t>6. … é presidida por quem</a:t>
            </a:r>
            <a:r>
              <a:rPr lang="pt-PT" b="1" i="0" u="none" strike="noStrike" baseline="0" dirty="0">
                <a:latin typeface="Comic Sans MS" panose="030F0702030302020204" pitchFamily="66" charset="0"/>
              </a:rPr>
              <a:t>?</a:t>
            </a:r>
          </a:p>
          <a:p>
            <a:pPr algn="ctr"/>
            <a:endParaRPr lang="pt-PT" b="1" i="0" u="none" strike="noStrike" baseline="0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algn="ctr"/>
            <a:endParaRPr lang="pt-PT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algn="ctr"/>
            <a:endParaRPr lang="pt-PT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algn="ctr"/>
            <a:endParaRPr lang="pt-PT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algn="ctr"/>
            <a:endParaRPr lang="pt-PT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algn="ctr"/>
            <a:endParaRPr lang="pt-PT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E1B03646-E6E4-4A01-A3B2-FDF9B02B65E9}"/>
              </a:ext>
            </a:extLst>
          </p:cNvPr>
          <p:cNvSpPr/>
          <p:nvPr/>
        </p:nvSpPr>
        <p:spPr>
          <a:xfrm>
            <a:off x="7487089" y="520444"/>
            <a:ext cx="2650210" cy="8732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A33FD3C5-EAE0-45EE-9217-6AB456646F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62" y="3556095"/>
            <a:ext cx="1203300" cy="1319035"/>
          </a:xfrm>
          <a:prstGeom prst="rect">
            <a:avLst/>
          </a:prstGeom>
        </p:spPr>
      </p:pic>
      <p:pic>
        <p:nvPicPr>
          <p:cNvPr id="11" name="Picture 4" descr="ícone bússola, apontando, norte">
            <a:extLst>
              <a:ext uri="{FF2B5EF4-FFF2-40B4-BE49-F238E27FC236}">
                <a16:creationId xmlns:a16="http://schemas.microsoft.com/office/drawing/2014/main" id="{6BA31737-343F-4004-ACFD-804FA50E68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9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06" y="70574"/>
            <a:ext cx="872910" cy="872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04CB1738-7910-413F-AE05-CA43506A8CD2}"/>
              </a:ext>
            </a:extLst>
          </p:cNvPr>
          <p:cNvSpPr txBox="1"/>
          <p:nvPr/>
        </p:nvSpPr>
        <p:spPr>
          <a:xfrm flipH="1">
            <a:off x="0" y="6203084"/>
            <a:ext cx="12192000" cy="646331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PT" b="1" dirty="0">
                <a:latin typeface="Calibri" panose="020F0502020204030204" pitchFamily="34" charset="0"/>
                <a:cs typeface="Times New Roman" panose="02020603050405020304" pitchFamily="18" charset="0"/>
              </a:rPr>
              <a:t>PERGUNTAS</a:t>
            </a:r>
          </a:p>
          <a:p>
            <a:pPr algn="ctr"/>
            <a:endParaRPr lang="pt-PT" b="1" dirty="0"/>
          </a:p>
        </p:txBody>
      </p:sp>
    </p:spTree>
    <p:extLst>
      <p:ext uri="{BB962C8B-B14F-4D97-AF65-F5344CB8AC3E}">
        <p14:creationId xmlns:p14="http://schemas.microsoft.com/office/powerpoint/2010/main" val="14789085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089FF778-27E8-4597-ABA4-2F9F0CC4296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2350" y="133143"/>
            <a:ext cx="819059" cy="77460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4" descr="Swift Basics &#10; ">
            <a:extLst>
              <a:ext uri="{FF2B5EF4-FFF2-40B4-BE49-F238E27FC236}">
                <a16:creationId xmlns:a16="http://schemas.microsoft.com/office/drawing/2014/main" id="{2DBAA220-12D8-4F47-AC10-0411072BFD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074" y="-13854"/>
            <a:ext cx="7585061" cy="5694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E53D7D5-9B8C-481B-8543-429C78D07197}"/>
              </a:ext>
            </a:extLst>
          </p:cNvPr>
          <p:cNvSpPr txBox="1"/>
          <p:nvPr/>
        </p:nvSpPr>
        <p:spPr>
          <a:xfrm>
            <a:off x="2108578" y="280073"/>
            <a:ext cx="5359022" cy="563231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pt-PT" b="1" u="sng" dirty="0">
              <a:latin typeface="Comic Sans MS" panose="030F0702030302020204" pitchFamily="66" charset="0"/>
            </a:endParaRPr>
          </a:p>
          <a:p>
            <a:pPr algn="ctr"/>
            <a:r>
              <a:rPr lang="pt-PT" b="1" u="sng" dirty="0">
                <a:solidFill>
                  <a:srgbClr val="00B050"/>
                </a:solidFill>
                <a:latin typeface="Comic Sans MS" panose="030F0702030302020204" pitchFamily="66" charset="0"/>
              </a:rPr>
              <a:t>A ÁREA METROPOLITANA DE LISBOA…</a:t>
            </a:r>
            <a:endParaRPr lang="pt-PT" b="1" i="0" u="sng" strike="noStrike" baseline="0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algn="ctr"/>
            <a:endParaRPr lang="pt-PT" b="0" i="0" u="none" strike="noStrike" baseline="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pt-PT" b="1" dirty="0">
                <a:latin typeface="Comic Sans MS" panose="030F0702030302020204" pitchFamily="66" charset="0"/>
              </a:rPr>
              <a:t>1. … tem quantos habitantes</a:t>
            </a:r>
            <a:r>
              <a:rPr lang="pt-PT" b="1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?</a:t>
            </a:r>
          </a:p>
          <a:p>
            <a:pPr algn="ctr"/>
            <a:r>
              <a:rPr lang="pt-PT" b="1" i="0" u="none" strike="noStrike" baseline="0" dirty="0">
                <a:solidFill>
                  <a:srgbClr val="00B050"/>
                </a:solidFill>
                <a:latin typeface="Comic Sans MS" panose="030F0702030302020204" pitchFamily="66" charset="0"/>
              </a:rPr>
              <a:t>Tem 2 863 272 habitantes (dados de 2019).</a:t>
            </a:r>
            <a:endParaRPr lang="pt-PT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pt-PT" b="1" dirty="0">
                <a:latin typeface="Comic Sans MS" panose="030F0702030302020204" pitchFamily="66" charset="0"/>
              </a:rPr>
              <a:t>2. … tem que superfície (área)?</a:t>
            </a:r>
          </a:p>
          <a:p>
            <a:pPr algn="ctr"/>
            <a:r>
              <a:rPr lang="pt-PT" b="1" i="0" u="none" strike="noStrike" baseline="0" dirty="0">
                <a:solidFill>
                  <a:srgbClr val="00B050"/>
                </a:solidFill>
                <a:latin typeface="Comic Sans MS" panose="030F0702030302020204" pitchFamily="66" charset="0"/>
              </a:rPr>
              <a:t>Tem 3 001 km</a:t>
            </a:r>
            <a:r>
              <a:rPr lang="pt-PT" b="1" i="0" u="none" strike="noStrike" baseline="0" dirty="0">
                <a:solidFill>
                  <a:srgbClr val="00B050"/>
                </a:solidFill>
                <a:latin typeface="Abadi" panose="020B0604020104020204" pitchFamily="34" charset="0"/>
              </a:rPr>
              <a:t>²</a:t>
            </a:r>
            <a:r>
              <a:rPr lang="pt-PT" b="1" i="0" u="none" strike="noStrike" baseline="0" dirty="0">
                <a:solidFill>
                  <a:srgbClr val="00B050"/>
                </a:solidFill>
                <a:latin typeface="Comic Sans MS" panose="030F0702030302020204" pitchFamily="66" charset="0"/>
              </a:rPr>
              <a:t>.</a:t>
            </a:r>
            <a:endParaRPr lang="pt-PT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pt-PT" b="1" dirty="0">
                <a:latin typeface="Comic Sans MS" panose="030F0702030302020204" pitchFamily="66" charset="0"/>
              </a:rPr>
              <a:t>3. … inclui quantos concelhos?</a:t>
            </a:r>
          </a:p>
          <a:p>
            <a:pPr algn="ctr"/>
            <a:r>
              <a:rPr lang="pt-PT" b="1" i="0" u="none" strike="noStrike" baseline="0" dirty="0">
                <a:solidFill>
                  <a:srgbClr val="00B050"/>
                </a:solidFill>
                <a:latin typeface="Comic Sans MS" panose="030F0702030302020204" pitchFamily="66" charset="0"/>
              </a:rPr>
              <a:t>Tem 18 concelhos.</a:t>
            </a:r>
            <a:endParaRPr lang="pt-PT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pt-PT" b="1" dirty="0">
                <a:latin typeface="Comic Sans MS" panose="030F0702030302020204" pitchFamily="66" charset="0"/>
              </a:rPr>
              <a:t>4. … foi criada em que ano?</a:t>
            </a:r>
          </a:p>
          <a:p>
            <a:pPr algn="ctr"/>
            <a:r>
              <a:rPr lang="pt-PT" b="1" i="0" u="none" strike="noStrike" baseline="0" dirty="0">
                <a:solidFill>
                  <a:srgbClr val="00B050"/>
                </a:solidFill>
                <a:latin typeface="Comic Sans MS" panose="030F0702030302020204" pitchFamily="66" charset="0"/>
              </a:rPr>
              <a:t>Foi criada em 1991.</a:t>
            </a:r>
          </a:p>
          <a:p>
            <a:pPr algn="ctr"/>
            <a:r>
              <a:rPr kumimoji="0" lang="pt-PT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mic Sans MS" panose="030F0702030302020204" pitchFamily="66" charset="0"/>
              </a:rPr>
              <a:t>5. … tem </a:t>
            </a:r>
            <a:r>
              <a:rPr kumimoji="0" lang="pt-PT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mic Sans MS" panose="030F0702030302020204" pitchFamily="66" charset="0"/>
              </a:rPr>
              <a:t>site</a:t>
            </a:r>
            <a:r>
              <a:rPr kumimoji="0" lang="pt-PT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mic Sans MS" panose="030F0702030302020204" pitchFamily="66" charset="0"/>
              </a:rPr>
              <a:t> próprio?</a:t>
            </a:r>
          </a:p>
          <a:p>
            <a:pPr algn="ctr"/>
            <a:r>
              <a:rPr lang="pt-PT" b="1" dirty="0">
                <a:solidFill>
                  <a:srgbClr val="00B050"/>
                </a:solidFill>
                <a:latin typeface="Comic Sans MS" panose="030F0702030302020204" pitchFamily="66" charset="0"/>
              </a:rPr>
              <a:t>Sim, t</a:t>
            </a:r>
            <a:r>
              <a:rPr kumimoji="0" lang="pt-PT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</a:rPr>
              <a:t>em este </a:t>
            </a:r>
            <a:r>
              <a:rPr kumimoji="0" lang="pt-PT" b="1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</a:rPr>
              <a:t>site</a:t>
            </a:r>
            <a:r>
              <a:rPr kumimoji="0" lang="pt-PT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</a:rPr>
              <a:t>: https://www.aml.pt</a:t>
            </a:r>
          </a:p>
          <a:p>
            <a:pPr algn="ctr"/>
            <a:r>
              <a:rPr lang="pt-PT" b="1" dirty="0">
                <a:latin typeface="Comic Sans MS" panose="030F0702030302020204" pitchFamily="66" charset="0"/>
              </a:rPr>
              <a:t>6. … é presidida por quem</a:t>
            </a:r>
            <a:r>
              <a:rPr lang="pt-PT" b="1" i="0" u="none" strike="noStrike" baseline="0" dirty="0">
                <a:latin typeface="Comic Sans MS" panose="030F0702030302020204" pitchFamily="66" charset="0"/>
              </a:rPr>
              <a:t>?</a:t>
            </a:r>
          </a:p>
          <a:p>
            <a:pPr algn="ctr"/>
            <a:r>
              <a:rPr lang="pt-PT" b="1" i="0" u="none" strike="noStrike" baseline="0" dirty="0">
                <a:solidFill>
                  <a:srgbClr val="00B050"/>
                </a:solidFill>
                <a:latin typeface="Comic Sans MS" panose="030F0702030302020204" pitchFamily="66" charset="0"/>
              </a:rPr>
              <a:t>Pelo Presidente do Conselho Metropolitano, </a:t>
            </a:r>
          </a:p>
          <a:p>
            <a:pPr algn="ctr"/>
            <a:r>
              <a:rPr lang="pt-PT" b="1" i="0" u="none" strike="noStrike" baseline="0" dirty="0">
                <a:solidFill>
                  <a:srgbClr val="00B050"/>
                </a:solidFill>
                <a:latin typeface="Comic Sans MS" panose="030F0702030302020204" pitchFamily="66" charset="0"/>
              </a:rPr>
              <a:t>de que fazem parte todos os Presidentes das 18 Câmaras Municipais da AML.</a:t>
            </a:r>
          </a:p>
          <a:p>
            <a:pPr algn="ctr"/>
            <a:r>
              <a:rPr lang="pt-PT" b="1" dirty="0">
                <a:solidFill>
                  <a:srgbClr val="00B050"/>
                </a:solidFill>
                <a:latin typeface="Comic Sans MS" panose="030F0702030302020204" pitchFamily="66" charset="0"/>
              </a:rPr>
              <a:t>Neste momento, é Fernando Medina (Presidente da Câmara Municipal de Lisboa), que foi eleito pelos seus pares.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E1B03646-E6E4-4A01-A3B2-FDF9B02B65E9}"/>
              </a:ext>
            </a:extLst>
          </p:cNvPr>
          <p:cNvSpPr/>
          <p:nvPr/>
        </p:nvSpPr>
        <p:spPr>
          <a:xfrm>
            <a:off x="7487089" y="520444"/>
            <a:ext cx="2650210" cy="8732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A33FD3C5-EAE0-45EE-9217-6AB456646F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62" y="3556095"/>
            <a:ext cx="1203300" cy="1319035"/>
          </a:xfrm>
          <a:prstGeom prst="rect">
            <a:avLst/>
          </a:prstGeom>
        </p:spPr>
      </p:pic>
      <p:pic>
        <p:nvPicPr>
          <p:cNvPr id="11" name="Picture 4" descr="ícone bússola, apontando, norte">
            <a:extLst>
              <a:ext uri="{FF2B5EF4-FFF2-40B4-BE49-F238E27FC236}">
                <a16:creationId xmlns:a16="http://schemas.microsoft.com/office/drawing/2014/main" id="{6BA31737-343F-4004-ACFD-804FA50E68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9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06" y="70574"/>
            <a:ext cx="872910" cy="872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04CB1738-7910-413F-AE05-CA43506A8CD2}"/>
              </a:ext>
            </a:extLst>
          </p:cNvPr>
          <p:cNvSpPr txBox="1"/>
          <p:nvPr/>
        </p:nvSpPr>
        <p:spPr>
          <a:xfrm flipH="1">
            <a:off x="0" y="6203084"/>
            <a:ext cx="12192000" cy="646331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PT" b="1" dirty="0">
                <a:latin typeface="Calibri" panose="020F0502020204030204" pitchFamily="34" charset="0"/>
                <a:cs typeface="Times New Roman" panose="02020603050405020304" pitchFamily="18" charset="0"/>
              </a:rPr>
              <a:t>RESPOSTAS</a:t>
            </a:r>
          </a:p>
          <a:p>
            <a:pPr algn="ctr"/>
            <a:endParaRPr lang="pt-PT" b="1" dirty="0"/>
          </a:p>
        </p:txBody>
      </p:sp>
    </p:spTree>
    <p:extLst>
      <p:ext uri="{BB962C8B-B14F-4D97-AF65-F5344CB8AC3E}">
        <p14:creationId xmlns:p14="http://schemas.microsoft.com/office/powerpoint/2010/main" val="2573655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089FF778-27E8-4597-ABA4-2F9F0CC4296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2350" y="133143"/>
            <a:ext cx="819059" cy="77460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4" descr="ícone bússola, apontando, norte">
            <a:extLst>
              <a:ext uri="{FF2B5EF4-FFF2-40B4-BE49-F238E27FC236}">
                <a16:creationId xmlns:a16="http://schemas.microsoft.com/office/drawing/2014/main" id="{365E59B9-56DA-49E3-9B35-4CD4C10138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9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06" y="70574"/>
            <a:ext cx="872910" cy="872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B00F7EB4-3CD5-4529-BDBD-88E58090A22A}"/>
              </a:ext>
            </a:extLst>
          </p:cNvPr>
          <p:cNvSpPr txBox="1"/>
          <p:nvPr/>
        </p:nvSpPr>
        <p:spPr>
          <a:xfrm flipH="1">
            <a:off x="0" y="6203084"/>
            <a:ext cx="12192000" cy="646331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PT" b="1" dirty="0">
                <a:latin typeface="Calibri" panose="020F0502020204030204" pitchFamily="34" charset="0"/>
                <a:cs typeface="Times New Roman" panose="02020603050405020304" pitchFamily="18" charset="0"/>
              </a:rPr>
              <a:t>EXEMPLOS DE SERVIÇOS METROPOLITANOS</a:t>
            </a:r>
          </a:p>
          <a:p>
            <a:pPr algn="ctr"/>
            <a:endParaRPr lang="pt-PT" b="1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C4E3B6A9-93D2-4A1B-98C5-F969F2ACB3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972" y="0"/>
            <a:ext cx="3020774" cy="3020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artão Andante - DiscoverOporto">
            <a:extLst>
              <a:ext uri="{FF2B5EF4-FFF2-40B4-BE49-F238E27FC236}">
                <a16:creationId xmlns:a16="http://schemas.microsoft.com/office/drawing/2014/main" id="{D2F8DAD7-1E49-4E86-9AE3-0FE7F13BDD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871" y="-688858"/>
            <a:ext cx="6458987" cy="3935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Recursos | Valorsul">
            <a:extLst>
              <a:ext uri="{FF2B5EF4-FFF2-40B4-BE49-F238E27FC236}">
                <a16:creationId xmlns:a16="http://schemas.microsoft.com/office/drawing/2014/main" id="{4FCCC4B8-F6A7-4040-951B-23DB263BC2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045" y="3925718"/>
            <a:ext cx="3814991" cy="1654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VIVA">
            <a:extLst>
              <a:ext uri="{FF2B5EF4-FFF2-40B4-BE49-F238E27FC236}">
                <a16:creationId xmlns:a16="http://schemas.microsoft.com/office/drawing/2014/main" id="{A8CD94B9-D768-4564-9B02-85D65026B9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4573">
            <a:off x="6127040" y="3978209"/>
            <a:ext cx="3080076" cy="1817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73991DF0-620B-467E-9E6A-D734D6E84ECB}"/>
              </a:ext>
            </a:extLst>
          </p:cNvPr>
          <p:cNvSpPr txBox="1"/>
          <p:nvPr/>
        </p:nvSpPr>
        <p:spPr>
          <a:xfrm>
            <a:off x="150485" y="1093333"/>
            <a:ext cx="211079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dirty="0"/>
              <a:t>1. QUE SERVIÇOS SERVEM OS DIVERSOS CONCELHOS DA AM DO PORTO?</a:t>
            </a:r>
          </a:p>
          <a:p>
            <a:pPr algn="ctr"/>
            <a:r>
              <a:rPr lang="pt-PT" b="1" u="sng" dirty="0">
                <a:solidFill>
                  <a:srgbClr val="00B050"/>
                </a:solidFill>
              </a:rPr>
              <a:t>ALUNOS(AS) COM NÚMEROS ÍMPARES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C68E0CE8-945A-426E-971F-F4C20EABCC72}"/>
              </a:ext>
            </a:extLst>
          </p:cNvPr>
          <p:cNvSpPr txBox="1"/>
          <p:nvPr/>
        </p:nvSpPr>
        <p:spPr>
          <a:xfrm>
            <a:off x="139595" y="3837070"/>
            <a:ext cx="211079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dirty="0"/>
              <a:t>2. QUE SERVIÇOS SERVEM OS  DIVERSOS CONCELHOS DA AM DE LISBOA?</a:t>
            </a:r>
          </a:p>
          <a:p>
            <a:pPr algn="ctr"/>
            <a:r>
              <a:rPr lang="pt-PT" b="1" u="sng" dirty="0">
                <a:solidFill>
                  <a:srgbClr val="00B050"/>
                </a:solidFill>
              </a:rPr>
              <a:t>ALUNOS(AS) COM NÚMEROS PARES</a:t>
            </a:r>
          </a:p>
        </p:txBody>
      </p:sp>
      <p:pic>
        <p:nvPicPr>
          <p:cNvPr id="3082" name="Picture 10">
            <a:extLst>
              <a:ext uri="{FF2B5EF4-FFF2-40B4-BE49-F238E27FC236}">
                <a16:creationId xmlns:a16="http://schemas.microsoft.com/office/drawing/2014/main" id="{39DEFF84-4600-490E-961D-0D00856022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1829" y="3897134"/>
            <a:ext cx="1890049" cy="2433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>
            <a:extLst>
              <a:ext uri="{FF2B5EF4-FFF2-40B4-BE49-F238E27FC236}">
                <a16:creationId xmlns:a16="http://schemas.microsoft.com/office/drawing/2014/main" id="{22EF03F6-9DAF-4738-90A7-5936A0B641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8680" y="878836"/>
            <a:ext cx="1795700" cy="2433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Polícia de Segurança Pública - Comando Metropolitano do Porto - Photos |  Facebook">
            <a:extLst>
              <a:ext uri="{FF2B5EF4-FFF2-40B4-BE49-F238E27FC236}">
                <a16:creationId xmlns:a16="http://schemas.microsoft.com/office/drawing/2014/main" id="{0F88417F-D257-44F1-8D0C-22C62ADACF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2354" y="1531594"/>
            <a:ext cx="1902164" cy="1902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Polícia de Segurança Pública - Comando Metropolitano de Lisboa - Notes |  Facebook">
            <a:extLst>
              <a:ext uri="{FF2B5EF4-FFF2-40B4-BE49-F238E27FC236}">
                <a16:creationId xmlns:a16="http://schemas.microsoft.com/office/drawing/2014/main" id="{C17EEAB3-8A91-462E-8243-3AF41B5C46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7615" y="4555360"/>
            <a:ext cx="1902163" cy="190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3558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CA09133E-1DCF-4859-9D26-0193B3A11A3E}"/>
              </a:ext>
            </a:extLst>
          </p:cNvPr>
          <p:cNvSpPr txBox="1"/>
          <p:nvPr/>
        </p:nvSpPr>
        <p:spPr>
          <a:xfrm flipH="1">
            <a:off x="0" y="5672997"/>
            <a:ext cx="12192000" cy="1200329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endParaRPr lang="pt-PT" b="1" dirty="0"/>
          </a:p>
          <a:p>
            <a:pPr algn="ctr"/>
            <a:r>
              <a:rPr lang="pt-PT" b="1"/>
              <a:t>Extraído do Programa de Geografia A, Ministério da Educação, 2001.</a:t>
            </a:r>
            <a:endParaRPr lang="pt-PT" b="1" dirty="0"/>
          </a:p>
          <a:p>
            <a:pPr algn="ctr"/>
            <a:r>
              <a:rPr lang="pt-PT" dirty="0"/>
              <a:t>Fonte: </a:t>
            </a:r>
            <a:r>
              <a:rPr lang="pt-PT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www.dge.mec.pt</a:t>
            </a:r>
            <a:r>
              <a:rPr lang="pt-PT" dirty="0"/>
              <a:t> (acedido em 24-01-2020).</a:t>
            </a:r>
          </a:p>
          <a:p>
            <a:endParaRPr lang="pt-PT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189E615D-C87E-4152-B846-2DF858C3C676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2350" y="133143"/>
            <a:ext cx="819059" cy="77460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101A70A6-FAC8-4E4A-9FE8-FC5B3D2C59C6}"/>
              </a:ext>
            </a:extLst>
          </p:cNvPr>
          <p:cNvSpPr txBox="1"/>
          <p:nvPr/>
        </p:nvSpPr>
        <p:spPr>
          <a:xfrm>
            <a:off x="1487715" y="743852"/>
            <a:ext cx="921657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l">
              <a:buNone/>
            </a:pPr>
            <a:r>
              <a:rPr lang="pt-PT" sz="1800" b="1" i="0" u="sng" strike="noStrike" baseline="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TEMA: 3. OS ESPAÇOS ORGANIZADOS PELA POPULAÇÃO</a:t>
            </a:r>
          </a:p>
          <a:p>
            <a:pPr marL="0" indent="0" algn="l">
              <a:buNone/>
            </a:pPr>
            <a:endParaRPr lang="pt-PT" sz="1800" b="1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l">
              <a:buNone/>
            </a:pPr>
            <a:r>
              <a:rPr lang="pt-PT" sz="18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[…]</a:t>
            </a:r>
          </a:p>
          <a:p>
            <a:pPr marL="0" indent="0" algn="l">
              <a:buNone/>
            </a:pPr>
            <a:endParaRPr lang="pt-PT" sz="1800" b="1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l">
              <a:buNone/>
            </a:pPr>
            <a:r>
              <a:rPr lang="pt-PT" sz="18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SUBTEMA: </a:t>
            </a:r>
            <a:r>
              <a:rPr lang="pt-PT" sz="1800" b="1" i="0" u="none" strike="noStrike" baseline="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3.2 – As áreas urbanas: dinâmicas internas</a:t>
            </a:r>
          </a:p>
          <a:p>
            <a:pPr marL="0" indent="0" algn="l">
              <a:buNone/>
            </a:pPr>
            <a:r>
              <a:rPr lang="pt-PT" sz="18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CONTEÚDO: </a:t>
            </a:r>
            <a:r>
              <a:rPr lang="pt-PT" sz="1800" b="1" i="0" u="none" strike="noStrike" baseline="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3.2.1 – A organização das áreas urbanas</a:t>
            </a:r>
          </a:p>
          <a:p>
            <a:pPr marL="0" indent="0" algn="l">
              <a:buNone/>
            </a:pPr>
            <a:r>
              <a:rPr lang="pt-PT" sz="18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CONTEÚDO: </a:t>
            </a:r>
            <a:r>
              <a:rPr lang="pt-PT" sz="1800" b="1" i="0" u="none" strike="noStrike" baseline="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3.2.2 – A expansão urbana</a:t>
            </a:r>
          </a:p>
          <a:p>
            <a:pPr marL="0" indent="0" algn="l">
              <a:buNone/>
            </a:pPr>
            <a:r>
              <a:rPr lang="pt-PT" sz="18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CONTEÚDO: </a:t>
            </a:r>
            <a:r>
              <a:rPr lang="pt-PT" sz="1800" b="1" i="0" u="none" strike="noStrike" baseline="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3.2.3 – Problemas urbanos</a:t>
            </a:r>
          </a:p>
          <a:p>
            <a:pPr marL="0" indent="0" algn="l">
              <a:buNone/>
            </a:pPr>
            <a:endParaRPr lang="pt-PT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PT" b="1" dirty="0"/>
              <a:t>SUBTEMA: 3.3 – A rede urbana e as novas relações cidade-campo</a:t>
            </a:r>
          </a:p>
          <a:p>
            <a:r>
              <a:rPr lang="pt-PT" sz="1800" b="1" dirty="0">
                <a:latin typeface="Calibri" panose="020F0502020204030204" pitchFamily="34" charset="0"/>
                <a:cs typeface="Calibri" panose="020F0502020204030204" pitchFamily="34" charset="0"/>
              </a:rPr>
              <a:t>CONTEÚDO: </a:t>
            </a:r>
            <a:r>
              <a:rPr lang="pt-PT" b="1" dirty="0"/>
              <a:t>3.3.1 - As características da rede urbana</a:t>
            </a:r>
          </a:p>
          <a:p>
            <a:r>
              <a:rPr lang="pt-PT" sz="1800" b="1" dirty="0">
                <a:latin typeface="Calibri" panose="020F0502020204030204" pitchFamily="34" charset="0"/>
                <a:cs typeface="Calibri" panose="020F0502020204030204" pitchFamily="34" charset="0"/>
              </a:rPr>
              <a:t>CONTEÚDO: </a:t>
            </a:r>
            <a:r>
              <a:rPr lang="pt-PT" b="1" dirty="0"/>
              <a:t>3.3.2 - A reorganização da rede urbana</a:t>
            </a:r>
          </a:p>
          <a:p>
            <a:r>
              <a:rPr lang="pt-PT" sz="1800" b="1" dirty="0">
                <a:latin typeface="Calibri" panose="020F0502020204030204" pitchFamily="34" charset="0"/>
                <a:cs typeface="Calibri" panose="020F0502020204030204" pitchFamily="34" charset="0"/>
              </a:rPr>
              <a:t>CONTEÚDO: </a:t>
            </a:r>
            <a:r>
              <a:rPr lang="pt-PT" b="1" dirty="0"/>
              <a:t>3.3.3 - As parcerias entre cidades e o mundo rural</a:t>
            </a:r>
          </a:p>
          <a:p>
            <a:pPr marL="0" indent="0" algn="l">
              <a:buNone/>
            </a:pPr>
            <a:endParaRPr lang="pt-PT" sz="1800" b="1" i="0" u="none" strike="noStrike" baseline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PT" b="1" dirty="0"/>
              <a:t>TEMA: 4 – A POPULAÇÃO, COMO SE MOVIMENTA E COMUNICA</a:t>
            </a:r>
            <a:endParaRPr lang="pt-PT" dirty="0"/>
          </a:p>
          <a:p>
            <a:endParaRPr lang="pt-PT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PT" sz="1800" b="1" dirty="0">
                <a:latin typeface="Calibri" panose="020F0502020204030204" pitchFamily="34" charset="0"/>
                <a:cs typeface="Calibri" panose="020F0502020204030204" pitchFamily="34" charset="0"/>
              </a:rPr>
              <a:t>[…]</a:t>
            </a:r>
          </a:p>
        </p:txBody>
      </p:sp>
      <p:sp>
        <p:nvSpPr>
          <p:cNvPr id="31" name="Seta: Para a Direita 30">
            <a:extLst>
              <a:ext uri="{FF2B5EF4-FFF2-40B4-BE49-F238E27FC236}">
                <a16:creationId xmlns:a16="http://schemas.microsoft.com/office/drawing/2014/main" id="{AB0C4974-C5A7-47BC-829F-09964D9F0C3B}"/>
              </a:ext>
            </a:extLst>
          </p:cNvPr>
          <p:cNvSpPr/>
          <p:nvPr/>
        </p:nvSpPr>
        <p:spPr>
          <a:xfrm rot="10800000">
            <a:off x="9708655" y="1402986"/>
            <a:ext cx="1010615" cy="1278405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0" name="Picture 4" descr="ícone bússola, apontando, norte">
            <a:extLst>
              <a:ext uri="{FF2B5EF4-FFF2-40B4-BE49-F238E27FC236}">
                <a16:creationId xmlns:a16="http://schemas.microsoft.com/office/drawing/2014/main" id="{6DE90DF7-2043-4E7F-9CB5-B47BA6EA0F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9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06" y="70574"/>
            <a:ext cx="872910" cy="872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4" descr="icon logo visto verde green Sticker by Andressa Leal">
            <a:extLst>
              <a:ext uri="{FF2B5EF4-FFF2-40B4-BE49-F238E27FC236}">
                <a16:creationId xmlns:a16="http://schemas.microsoft.com/office/drawing/2014/main" id="{1D99E5D8-A780-4F8A-A2BF-C5272581E5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7468" y="3272756"/>
            <a:ext cx="413706" cy="383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4" descr="icon logo visto verde green Sticker by Andressa Leal">
            <a:extLst>
              <a:ext uri="{FF2B5EF4-FFF2-40B4-BE49-F238E27FC236}">
                <a16:creationId xmlns:a16="http://schemas.microsoft.com/office/drawing/2014/main" id="{D746AD20-D761-4367-9CFE-437F3D76E0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4096" y="4591347"/>
            <a:ext cx="413706" cy="383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7224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CA09133E-1DCF-4859-9D26-0193B3A11A3E}"/>
              </a:ext>
            </a:extLst>
          </p:cNvPr>
          <p:cNvSpPr txBox="1"/>
          <p:nvPr/>
        </p:nvSpPr>
        <p:spPr>
          <a:xfrm flipH="1">
            <a:off x="0" y="5672997"/>
            <a:ext cx="12192000" cy="1200329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endParaRPr lang="pt-PT" b="1" dirty="0"/>
          </a:p>
          <a:p>
            <a:pPr algn="ctr"/>
            <a:r>
              <a:rPr lang="pt-PT" b="1" dirty="0"/>
              <a:t>Extraído das Aprendizagens Essenciais de Geografia A, Ministério da Educação, 2018.</a:t>
            </a:r>
          </a:p>
          <a:p>
            <a:pPr algn="ctr"/>
            <a:r>
              <a:rPr lang="pt-PT" dirty="0"/>
              <a:t>Fonte: </a:t>
            </a:r>
            <a:r>
              <a:rPr lang="pt-PT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www.dge.mec.pt</a:t>
            </a:r>
            <a:r>
              <a:rPr lang="pt-PT" dirty="0"/>
              <a:t> (acedido em 24-01-2020).</a:t>
            </a:r>
          </a:p>
          <a:p>
            <a:endParaRPr lang="pt-PT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189E615D-C87E-4152-B846-2DF858C3C676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2350" y="133143"/>
            <a:ext cx="819059" cy="77460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101A70A6-FAC8-4E4A-9FE8-FC5B3D2C59C6}"/>
              </a:ext>
            </a:extLst>
          </p:cNvPr>
          <p:cNvSpPr txBox="1"/>
          <p:nvPr/>
        </p:nvSpPr>
        <p:spPr>
          <a:xfrm>
            <a:off x="1487715" y="743858"/>
            <a:ext cx="921657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l">
              <a:buNone/>
            </a:pPr>
            <a:r>
              <a:rPr lang="pt-PT" sz="1800" b="1" i="0" u="sng" strike="noStrike" baseline="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TEMA: 3. OS ESPAÇOS ORGANIZADOS PELA POPULAÇÃO</a:t>
            </a:r>
          </a:p>
          <a:p>
            <a:pPr marL="0" indent="0" algn="l">
              <a:buNone/>
            </a:pPr>
            <a:endParaRPr lang="pt-PT" sz="1800" b="1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l">
              <a:buNone/>
            </a:pPr>
            <a:r>
              <a:rPr lang="pt-PT" sz="18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SUBTEMA: </a:t>
            </a:r>
            <a:r>
              <a:rPr lang="pt-PT" sz="1800" b="1" i="0" u="none" strike="noStrike" baseline="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3.2 – As áreas urbanas: dinâmicas internas</a:t>
            </a:r>
          </a:p>
          <a:p>
            <a:pPr marL="0" indent="0" algn="l">
              <a:buNone/>
            </a:pPr>
            <a:endParaRPr lang="pt-PT" sz="1800" b="1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PT" sz="1800" b="1" i="0" u="none" strike="noStrike" baseline="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Conceitos: </a:t>
            </a:r>
            <a:r>
              <a:rPr lang="pt-PT" sz="1800" b="1" i="0" u="none" strike="noStrike" baseline="0" dirty="0">
                <a:solidFill>
                  <a:srgbClr val="00B050"/>
                </a:solidFill>
                <a:latin typeface="Arial" panose="020B0604020202020204" pitchFamily="34" charset="0"/>
              </a:rPr>
              <a:t>acessibilidade, </a:t>
            </a:r>
            <a:r>
              <a:rPr lang="pt-PT" sz="1800" b="1" i="0" u="none" strike="noStrike" baseline="0" dirty="0">
                <a:latin typeface="Arial" panose="020B0604020202020204" pitchFamily="34" charset="0"/>
              </a:rPr>
              <a:t>área funcional, </a:t>
            </a:r>
            <a:r>
              <a:rPr lang="pt-PT" sz="1800" b="1" i="0" u="none" strike="noStrike" baseline="0" dirty="0">
                <a:solidFill>
                  <a:srgbClr val="00B050"/>
                </a:solidFill>
                <a:latin typeface="Arial" panose="020B0604020202020204" pitchFamily="34" charset="0"/>
              </a:rPr>
              <a:t>área metropolitana, </a:t>
            </a:r>
            <a:r>
              <a:rPr lang="pt-PT" sz="18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CBD/Baixa ou centro da cidade, centro urbano/cidade, </a:t>
            </a:r>
            <a:r>
              <a:rPr lang="pt-PT" sz="1800" b="1" i="0" u="none" strike="noStrike" baseline="0" dirty="0">
                <a:latin typeface="Arial" panose="020B0604020202020204" pitchFamily="34" charset="0"/>
              </a:rPr>
              <a:t>diferenciação funcional, </a:t>
            </a:r>
            <a:r>
              <a:rPr lang="pt-PT" sz="18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diferenciação social, </a:t>
            </a:r>
            <a:r>
              <a:rPr lang="pt-PT" sz="1800" b="1" i="0" u="none" strike="noStrike" baseline="0" dirty="0">
                <a:solidFill>
                  <a:srgbClr val="00B050"/>
                </a:solidFill>
                <a:latin typeface="Arial" panose="020B0604020202020204" pitchFamily="34" charset="0"/>
              </a:rPr>
              <a:t>espaço urbano, expansão urbana, fator de localização industrial, </a:t>
            </a:r>
            <a:r>
              <a:rPr lang="pt-PT" sz="1800" b="1" i="0" u="none" strike="noStrike" baseline="0" dirty="0">
                <a:latin typeface="Arial" panose="020B0604020202020204" pitchFamily="34" charset="0"/>
              </a:rPr>
              <a:t>função rara/vulgar, função urbana, </a:t>
            </a:r>
            <a:r>
              <a:rPr lang="pt-PT" sz="18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gentrificação ou nobilitação urbana, </a:t>
            </a:r>
            <a:r>
              <a:rPr lang="pt-PT" sz="1800" b="1" i="0" u="none" strike="noStrike" baseline="0" dirty="0">
                <a:solidFill>
                  <a:srgbClr val="00B050"/>
                </a:solidFill>
                <a:latin typeface="Arial" panose="020B0604020202020204" pitchFamily="34" charset="0"/>
              </a:rPr>
              <a:t>malha urbana, movimento pendular, </a:t>
            </a:r>
            <a:r>
              <a:rPr lang="pt-PT" sz="18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POLIS, planos municipais de ordenamento do território (Plano Diretor Municipal, Plano de Urbanização, Plano de Pormenor), </a:t>
            </a:r>
            <a:r>
              <a:rPr lang="pt-PT" sz="1800" b="1" i="0" strike="noStrike" baseline="0" dirty="0">
                <a:solidFill>
                  <a:srgbClr val="00B050"/>
                </a:solidFill>
                <a:latin typeface="Arial" panose="020B0604020202020204" pitchFamily="34" charset="0"/>
              </a:rPr>
              <a:t>periurbanização, população urbana, </a:t>
            </a:r>
            <a:r>
              <a:rPr lang="pt-PT" sz="18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reabilitação urbana, requalificação urbana, renda locativa, renovação urbana, </a:t>
            </a:r>
            <a:r>
              <a:rPr lang="pt-PT" sz="1800" b="1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rurbanização</a:t>
            </a:r>
            <a:r>
              <a:rPr lang="pt-PT" sz="18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, suburbanização, </a:t>
            </a:r>
            <a:r>
              <a:rPr lang="pt-PT" sz="1800" b="1" i="0" u="none" strike="noStrike" baseline="0" dirty="0">
                <a:solidFill>
                  <a:srgbClr val="00B050"/>
                </a:solidFill>
                <a:latin typeface="Arial" panose="020B0604020202020204" pitchFamily="34" charset="0"/>
              </a:rPr>
              <a:t>taxa de urbanização, pressão urbanística. </a:t>
            </a:r>
          </a:p>
        </p:txBody>
      </p:sp>
      <p:pic>
        <p:nvPicPr>
          <p:cNvPr id="10" name="Picture 4" descr="ícone bússola, apontando, norte">
            <a:extLst>
              <a:ext uri="{FF2B5EF4-FFF2-40B4-BE49-F238E27FC236}">
                <a16:creationId xmlns:a16="http://schemas.microsoft.com/office/drawing/2014/main" id="{6DE90DF7-2043-4E7F-9CB5-B47BA6EA0F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9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06" y="70574"/>
            <a:ext cx="872910" cy="872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10329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CA09133E-1DCF-4859-9D26-0193B3A11A3E}"/>
              </a:ext>
            </a:extLst>
          </p:cNvPr>
          <p:cNvSpPr txBox="1"/>
          <p:nvPr/>
        </p:nvSpPr>
        <p:spPr>
          <a:xfrm flipH="1">
            <a:off x="0" y="5672997"/>
            <a:ext cx="12192000" cy="1173463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PT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www.ine.pt</a:t>
            </a:r>
            <a:r>
              <a:rPr lang="pt-PT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[Instituto Nacional de Estatística – Recenseamentos Gerais da População – desde 1864]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PT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http://portal.amp.pt/pt</a:t>
            </a:r>
            <a:r>
              <a:rPr lang="pt-PT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[Área Metropolitana do Porto]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PT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https://www.aml.pt</a:t>
            </a:r>
            <a:r>
              <a:rPr lang="pt-PT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[Área Metropolitana de Lisboa]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BBBD6C0C-DD43-47D6-82B7-FC82B8E72B65}"/>
              </a:ext>
            </a:extLst>
          </p:cNvPr>
          <p:cNvSpPr txBox="1"/>
          <p:nvPr/>
        </p:nvSpPr>
        <p:spPr>
          <a:xfrm>
            <a:off x="3016250" y="5005161"/>
            <a:ext cx="6159500" cy="375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PT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TOCA A TRABALHAR!</a:t>
            </a:r>
            <a:endParaRPr lang="pt-P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D87CB2C9-20B5-4B1B-B136-F1F087A56BAA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2350" y="133143"/>
            <a:ext cx="819059" cy="7746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58" name="Picture 2" descr="10+ Melhores Ideias de significados | dicionário online, dicionário, língua  portuguesa">
            <a:extLst>
              <a:ext uri="{FF2B5EF4-FFF2-40B4-BE49-F238E27FC236}">
                <a16:creationId xmlns:a16="http://schemas.microsoft.com/office/drawing/2014/main" id="{AC9338AD-D070-48E2-B094-67E6A1C8FE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007" y="715565"/>
            <a:ext cx="2215601" cy="3914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2" name="Picture 6" descr="PC Portátil 11&quot; N3350 4GB/16GB Chrome OS ChromeBook G6 (RECONDICIONADO) -  HP | Castro Electrónica, Lda">
            <a:extLst>
              <a:ext uri="{FF2B5EF4-FFF2-40B4-BE49-F238E27FC236}">
                <a16:creationId xmlns:a16="http://schemas.microsoft.com/office/drawing/2014/main" id="{A80BAA1C-AD9B-4133-8BF3-827E7ED0E9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687" y="313244"/>
            <a:ext cx="7130573" cy="4691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ícone bússola, apontando, norte">
            <a:extLst>
              <a:ext uri="{FF2B5EF4-FFF2-40B4-BE49-F238E27FC236}">
                <a16:creationId xmlns:a16="http://schemas.microsoft.com/office/drawing/2014/main" id="{1A4DCA53-DCFB-49F4-824E-5A85C09F05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39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06" y="70574"/>
            <a:ext cx="872910" cy="872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44118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CA09133E-1DCF-4859-9D26-0193B3A11A3E}"/>
              </a:ext>
            </a:extLst>
          </p:cNvPr>
          <p:cNvSpPr txBox="1"/>
          <p:nvPr/>
        </p:nvSpPr>
        <p:spPr>
          <a:xfrm flipH="1">
            <a:off x="0" y="5672997"/>
            <a:ext cx="12192000" cy="1173463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PT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Vamos descobrir as Áreas Metropolitanas com a Geografia A!</a:t>
            </a:r>
            <a:endParaRPr lang="pt-PT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PT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Vamos estar com atenção a Portugal!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PT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Vamos TODOS terminar o ano em beleza!</a:t>
            </a:r>
            <a:endParaRPr lang="pt-P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BBBD6C0C-DD43-47D6-82B7-FC82B8E72B65}"/>
              </a:ext>
            </a:extLst>
          </p:cNvPr>
          <p:cNvSpPr txBox="1"/>
          <p:nvPr/>
        </p:nvSpPr>
        <p:spPr>
          <a:xfrm>
            <a:off x="3016250" y="5005161"/>
            <a:ext cx="6159500" cy="375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PT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MUITO </a:t>
            </a:r>
            <a:r>
              <a:rPr lang="pt-PT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OBRIGADO!</a:t>
            </a:r>
            <a:endParaRPr lang="pt-P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D87CB2C9-20B5-4B1B-B136-F1F087A56BA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2350" y="133143"/>
            <a:ext cx="819059" cy="7746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34" name="Picture 2" descr="Time to explore (Calvin &amp; Hobbes) [1920x1200] : ComicWalls">
            <a:extLst>
              <a:ext uri="{FF2B5EF4-FFF2-40B4-BE49-F238E27FC236}">
                <a16:creationId xmlns:a16="http://schemas.microsoft.com/office/drawing/2014/main" id="{D4E10C5C-FE9F-4B32-8507-20384F9C3A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9975" y="0"/>
            <a:ext cx="7672049" cy="4795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ícone bússola, apontando, norte">
            <a:extLst>
              <a:ext uri="{FF2B5EF4-FFF2-40B4-BE49-F238E27FC236}">
                <a16:creationId xmlns:a16="http://schemas.microsoft.com/office/drawing/2014/main" id="{97F31582-80FE-48FD-8629-8E3FFD8241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9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06" y="70574"/>
            <a:ext cx="872910" cy="872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9509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71F82D4D-E910-45E7-A164-E317A9EA6BD0}"/>
              </a:ext>
            </a:extLst>
          </p:cNvPr>
          <p:cNvSpPr txBox="1"/>
          <p:nvPr/>
        </p:nvSpPr>
        <p:spPr>
          <a:xfrm>
            <a:off x="9534452" y="6024474"/>
            <a:ext cx="26564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PT" sz="1200" dirty="0"/>
              <a:t>GEOGRAFIA A – 11.º ANO</a:t>
            </a:r>
          </a:p>
          <a:p>
            <a:pPr algn="l"/>
            <a:r>
              <a:rPr lang="pt-PT" sz="1200" dirty="0"/>
              <a:t>TEMA 3 / SUBTEMA 3.2.</a:t>
            </a:r>
          </a:p>
          <a:p>
            <a:pPr algn="l"/>
            <a:r>
              <a:rPr lang="pt-PT" sz="1200" dirty="0"/>
              <a:t>Agrupamento de Escolas António Nobre</a:t>
            </a:r>
          </a:p>
          <a:p>
            <a:pPr algn="l"/>
            <a:r>
              <a:rPr lang="pt-PT" sz="1200" dirty="0"/>
              <a:t>© Miguel Coelho 2021</a:t>
            </a:r>
          </a:p>
        </p:txBody>
      </p:sp>
      <p:pic>
        <p:nvPicPr>
          <p:cNvPr id="5" name="Picture 4" descr="ícone bússola, apontando, norte">
            <a:extLst>
              <a:ext uri="{FF2B5EF4-FFF2-40B4-BE49-F238E27FC236}">
                <a16:creationId xmlns:a16="http://schemas.microsoft.com/office/drawing/2014/main" id="{9E731C20-D59C-4ED2-AE69-99743DECE7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9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9323" y="132323"/>
            <a:ext cx="6593353" cy="6593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515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089FF778-27E8-4597-ABA4-2F9F0CC4296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2350" y="133143"/>
            <a:ext cx="819059" cy="77460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4" descr="Swift Basics &#10; ">
            <a:extLst>
              <a:ext uri="{FF2B5EF4-FFF2-40B4-BE49-F238E27FC236}">
                <a16:creationId xmlns:a16="http://schemas.microsoft.com/office/drawing/2014/main" id="{2DBAA220-12D8-4F47-AC10-0411072BFD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074" y="-13854"/>
            <a:ext cx="7585061" cy="5694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E53D7D5-9B8C-481B-8543-429C78D07197}"/>
              </a:ext>
            </a:extLst>
          </p:cNvPr>
          <p:cNvSpPr txBox="1"/>
          <p:nvPr/>
        </p:nvSpPr>
        <p:spPr>
          <a:xfrm>
            <a:off x="2108578" y="280073"/>
            <a:ext cx="5359022" cy="535531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pt-PT" b="1" u="sng" dirty="0">
              <a:latin typeface="Comic Sans MS" panose="030F0702030302020204" pitchFamily="66" charset="0"/>
            </a:endParaRPr>
          </a:p>
          <a:p>
            <a:pPr algn="ctr"/>
            <a:r>
              <a:rPr lang="pt-PT" b="1" u="sng" dirty="0">
                <a:solidFill>
                  <a:srgbClr val="00B050"/>
                </a:solidFill>
                <a:latin typeface="Comic Sans MS" panose="030F0702030302020204" pitchFamily="66" charset="0"/>
              </a:rPr>
              <a:t>O QUE É UMA ÁREA METROPOLITANA?</a:t>
            </a:r>
            <a:endParaRPr lang="pt-PT" b="1" i="0" u="sng" strike="noStrike" baseline="0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algn="ctr"/>
            <a:endParaRPr lang="pt-PT" b="0" i="0" u="none" strike="noStrike" baseline="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pt-PT" b="1" dirty="0">
                <a:latin typeface="Comic Sans MS" panose="030F0702030302020204" pitchFamily="66" charset="0"/>
              </a:rPr>
              <a:t>1. </a:t>
            </a:r>
            <a:r>
              <a:rPr lang="pt-PT" b="1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Estação de Serviço / Área de Serviço?</a:t>
            </a:r>
          </a:p>
          <a:p>
            <a:pPr algn="ctr"/>
            <a:endParaRPr lang="pt-PT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pt-PT" b="1" dirty="0">
                <a:latin typeface="Comic Sans MS" panose="030F0702030302020204" pitchFamily="66" charset="0"/>
              </a:rPr>
              <a:t>2. Área Verde / Zona verde?</a:t>
            </a:r>
          </a:p>
          <a:p>
            <a:pPr algn="ctr"/>
            <a:endParaRPr lang="pt-PT" b="1" i="0" u="none" strike="noStrike" baseline="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pt-PT" b="1" dirty="0">
                <a:latin typeface="Comic Sans MS" panose="030F0702030302020204" pitchFamily="66" charset="0"/>
              </a:rPr>
              <a:t>3. Empresa que gere o metro?</a:t>
            </a:r>
          </a:p>
          <a:p>
            <a:pPr algn="ctr"/>
            <a:endParaRPr lang="pt-PT" b="1" i="0" u="none" strike="noStrike" baseline="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pt-PT" b="1" dirty="0">
                <a:latin typeface="Comic Sans MS" panose="030F0702030302020204" pitchFamily="66" charset="0"/>
              </a:rPr>
              <a:t>4. Empresa que fabrica o metro?</a:t>
            </a:r>
          </a:p>
          <a:p>
            <a:pPr algn="ctr"/>
            <a:endParaRPr lang="pt-PT" b="1" i="0" u="none" strike="noStrike" baseline="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/>
            <a:r>
              <a:rPr kumimoji="0" lang="pt-PT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mic Sans MS" panose="030F0702030302020204" pitchFamily="66" charset="0"/>
              </a:rPr>
              <a:t>5. São serviços de Saúde?</a:t>
            </a:r>
          </a:p>
          <a:p>
            <a:pPr algn="ctr"/>
            <a:endParaRPr lang="pt-PT" b="1" i="0" u="none" strike="noStrike" baseline="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pt-PT" b="1" dirty="0">
                <a:latin typeface="Comic Sans MS" panose="030F0702030302020204" pitchFamily="66" charset="0"/>
              </a:rPr>
              <a:t>6. </a:t>
            </a:r>
            <a:r>
              <a:rPr lang="pt-PT" b="1" i="0" u="none" strike="noStrike" baseline="0" dirty="0">
                <a:latin typeface="Comic Sans MS" panose="030F0702030302020204" pitchFamily="66" charset="0"/>
              </a:rPr>
              <a:t>São serviços de Transporte?</a:t>
            </a:r>
          </a:p>
          <a:p>
            <a:pPr algn="ctr"/>
            <a:endParaRPr lang="pt-PT" b="1" i="0" u="none" strike="noStrike" baseline="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pt-PT" b="1" i="0" u="none" strike="noStrike" baseline="0" dirty="0">
                <a:latin typeface="Comic Sans MS" panose="030F0702030302020204" pitchFamily="66" charset="0"/>
              </a:rPr>
              <a:t>7. </a:t>
            </a:r>
            <a:r>
              <a:rPr lang="pt-PT" b="1" dirty="0">
                <a:latin typeface="Comic Sans MS" panose="030F0702030302020204" pitchFamily="66" charset="0"/>
              </a:rPr>
              <a:t>São serviços de Educação?</a:t>
            </a:r>
            <a:endParaRPr lang="pt-PT" b="1" i="0" u="none" strike="noStrike" baseline="0" dirty="0">
              <a:latin typeface="Comic Sans MS" panose="030F0702030302020204" pitchFamily="66" charset="0"/>
            </a:endParaRPr>
          </a:p>
          <a:p>
            <a:pPr algn="ctr"/>
            <a:endParaRPr lang="pt-PT" b="1" i="0" u="none" strike="noStrike" baseline="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/>
            <a:endParaRPr lang="pt-PT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algn="ctr"/>
            <a:endParaRPr lang="pt-PT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E1B03646-E6E4-4A01-A3B2-FDF9B02B65E9}"/>
              </a:ext>
            </a:extLst>
          </p:cNvPr>
          <p:cNvSpPr/>
          <p:nvPr/>
        </p:nvSpPr>
        <p:spPr>
          <a:xfrm>
            <a:off x="7487089" y="520444"/>
            <a:ext cx="2650210" cy="8732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A33FD3C5-EAE0-45EE-9217-6AB456646F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62" y="3556095"/>
            <a:ext cx="1203300" cy="1319035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66A6058F-0F1F-4062-8230-4DB404000290}"/>
              </a:ext>
            </a:extLst>
          </p:cNvPr>
          <p:cNvSpPr txBox="1"/>
          <p:nvPr/>
        </p:nvSpPr>
        <p:spPr>
          <a:xfrm flipH="1">
            <a:off x="0" y="6203084"/>
            <a:ext cx="12192000" cy="646331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PT" b="1" dirty="0">
                <a:latin typeface="Calibri" panose="020F0502020204030204" pitchFamily="34" charset="0"/>
                <a:cs typeface="Times New Roman" panose="02020603050405020304" pitchFamily="18" charset="0"/>
              </a:rPr>
              <a:t>PERGUNTAS</a:t>
            </a:r>
          </a:p>
          <a:p>
            <a:pPr algn="ctr"/>
            <a:endParaRPr lang="pt-PT" b="1" dirty="0"/>
          </a:p>
        </p:txBody>
      </p:sp>
      <p:pic>
        <p:nvPicPr>
          <p:cNvPr id="11" name="Picture 4" descr="ícone bússola, apontando, norte">
            <a:extLst>
              <a:ext uri="{FF2B5EF4-FFF2-40B4-BE49-F238E27FC236}">
                <a16:creationId xmlns:a16="http://schemas.microsoft.com/office/drawing/2014/main" id="{6BA31737-343F-4004-ACFD-804FA50E68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9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06" y="70574"/>
            <a:ext cx="872910" cy="872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89021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089FF778-27E8-4597-ABA4-2F9F0CC4296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2350" y="133143"/>
            <a:ext cx="819059" cy="77460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4" descr="Swift Basics &#10; ">
            <a:extLst>
              <a:ext uri="{FF2B5EF4-FFF2-40B4-BE49-F238E27FC236}">
                <a16:creationId xmlns:a16="http://schemas.microsoft.com/office/drawing/2014/main" id="{2DBAA220-12D8-4F47-AC10-0411072BFD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074" y="-13854"/>
            <a:ext cx="7585061" cy="5694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E53D7D5-9B8C-481B-8543-429C78D07197}"/>
              </a:ext>
            </a:extLst>
          </p:cNvPr>
          <p:cNvSpPr txBox="1"/>
          <p:nvPr/>
        </p:nvSpPr>
        <p:spPr>
          <a:xfrm>
            <a:off x="2108578" y="280073"/>
            <a:ext cx="5359022" cy="563231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pt-PT" b="1" u="sng" dirty="0">
              <a:latin typeface="Comic Sans MS" panose="030F0702030302020204" pitchFamily="66" charset="0"/>
            </a:endParaRPr>
          </a:p>
          <a:p>
            <a:pPr algn="ctr"/>
            <a:r>
              <a:rPr lang="pt-PT" b="1" u="sng" dirty="0">
                <a:solidFill>
                  <a:srgbClr val="00B050"/>
                </a:solidFill>
                <a:latin typeface="Comic Sans MS" panose="030F0702030302020204" pitchFamily="66" charset="0"/>
              </a:rPr>
              <a:t>O QUE É UMA ÁREA METROPOLITANA?</a:t>
            </a:r>
            <a:endParaRPr lang="pt-PT" b="1" i="0" u="sng" strike="noStrike" baseline="0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algn="ctr"/>
            <a:endParaRPr lang="pt-PT" b="0" i="0" u="none" strike="noStrike" baseline="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pt-PT" b="1" dirty="0">
                <a:latin typeface="Comic Sans MS" panose="030F0702030302020204" pitchFamily="66" charset="0"/>
              </a:rPr>
              <a:t>1. </a:t>
            </a:r>
            <a:r>
              <a:rPr lang="pt-PT" b="1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Estação de Serviço / Área de Serviço?</a:t>
            </a:r>
          </a:p>
          <a:p>
            <a:pPr algn="ctr"/>
            <a:r>
              <a:rPr lang="pt-PT" b="1" i="0" u="none" strike="noStrike" baseline="0" dirty="0">
                <a:solidFill>
                  <a:srgbClr val="FF0000"/>
                </a:solidFill>
                <a:latin typeface="Comic Sans MS" panose="030F0702030302020204" pitchFamily="66" charset="0"/>
              </a:rPr>
              <a:t>XXXX</a:t>
            </a:r>
          </a:p>
          <a:p>
            <a:pPr algn="ctr"/>
            <a:r>
              <a:rPr lang="pt-PT" b="1" dirty="0">
                <a:latin typeface="Comic Sans MS" panose="030F0702030302020204" pitchFamily="66" charset="0"/>
              </a:rPr>
              <a:t>2. Área Verde / Zona verde?</a:t>
            </a:r>
          </a:p>
          <a:p>
            <a:pPr algn="ctr"/>
            <a:r>
              <a:rPr lang="pt-PT" b="1" i="0" u="none" strike="noStrike" baseline="0" dirty="0">
                <a:solidFill>
                  <a:srgbClr val="FF0000"/>
                </a:solidFill>
                <a:latin typeface="Comic Sans MS" panose="030F0702030302020204" pitchFamily="66" charset="0"/>
              </a:rPr>
              <a:t>XXXX</a:t>
            </a:r>
          </a:p>
          <a:p>
            <a:pPr algn="ctr"/>
            <a:r>
              <a:rPr lang="pt-PT" b="1" dirty="0">
                <a:latin typeface="Comic Sans MS" panose="030F0702030302020204" pitchFamily="66" charset="0"/>
              </a:rPr>
              <a:t>3. Empresa que gere o metro?</a:t>
            </a:r>
          </a:p>
          <a:p>
            <a:pPr algn="ctr"/>
            <a:r>
              <a:rPr lang="pt-PT" b="1" i="0" u="none" strike="noStrike" baseline="0" dirty="0">
                <a:solidFill>
                  <a:srgbClr val="FF0000"/>
                </a:solidFill>
                <a:latin typeface="Comic Sans MS" panose="030F0702030302020204" pitchFamily="66" charset="0"/>
              </a:rPr>
              <a:t>XXXX</a:t>
            </a:r>
          </a:p>
          <a:p>
            <a:pPr algn="ctr"/>
            <a:r>
              <a:rPr lang="pt-PT" b="1" dirty="0">
                <a:latin typeface="Comic Sans MS" panose="030F0702030302020204" pitchFamily="66" charset="0"/>
              </a:rPr>
              <a:t>4. Empresa que fabrica o metro?</a:t>
            </a:r>
          </a:p>
          <a:p>
            <a:pPr algn="ctr"/>
            <a:r>
              <a:rPr lang="pt-PT" b="1" i="0" u="none" strike="noStrike" baseline="0" dirty="0">
                <a:solidFill>
                  <a:srgbClr val="FF0000"/>
                </a:solidFill>
                <a:latin typeface="Comic Sans MS" panose="030F0702030302020204" pitchFamily="66" charset="0"/>
              </a:rPr>
              <a:t>XXXX</a:t>
            </a:r>
          </a:p>
          <a:p>
            <a:pPr algn="ctr"/>
            <a:r>
              <a:rPr kumimoji="0" lang="pt-PT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mic Sans MS" panose="030F0702030302020204" pitchFamily="66" charset="0"/>
              </a:rPr>
              <a:t>5. São serviços de Saúde?</a:t>
            </a:r>
          </a:p>
          <a:p>
            <a:pPr algn="ctr"/>
            <a:r>
              <a:rPr lang="pt-PT" b="1" i="0" u="none" strike="noStrike" baseline="0" dirty="0">
                <a:solidFill>
                  <a:srgbClr val="FF0000"/>
                </a:solidFill>
                <a:latin typeface="Comic Sans MS" panose="030F0702030302020204" pitchFamily="66" charset="0"/>
              </a:rPr>
              <a:t>XXXX</a:t>
            </a:r>
          </a:p>
          <a:p>
            <a:pPr algn="ctr"/>
            <a:r>
              <a:rPr lang="pt-PT" b="1" dirty="0">
                <a:latin typeface="Comic Sans MS" panose="030F0702030302020204" pitchFamily="66" charset="0"/>
              </a:rPr>
              <a:t>6. </a:t>
            </a:r>
            <a:r>
              <a:rPr lang="pt-PT" b="1" i="0" u="none" strike="noStrike" baseline="0" dirty="0">
                <a:latin typeface="Comic Sans MS" panose="030F0702030302020204" pitchFamily="66" charset="0"/>
              </a:rPr>
              <a:t>São serviços de Transporte?</a:t>
            </a:r>
          </a:p>
          <a:p>
            <a:pPr algn="ctr"/>
            <a:r>
              <a:rPr lang="pt-PT" b="1" i="0" u="none" strike="noStrike" baseline="0" dirty="0">
                <a:solidFill>
                  <a:srgbClr val="FF0000"/>
                </a:solidFill>
                <a:latin typeface="Comic Sans MS" panose="030F0702030302020204" pitchFamily="66" charset="0"/>
              </a:rPr>
              <a:t>XXXX</a:t>
            </a:r>
          </a:p>
          <a:p>
            <a:pPr algn="ctr"/>
            <a:r>
              <a:rPr lang="pt-PT" b="1" i="0" u="none" strike="noStrike" baseline="0" dirty="0">
                <a:latin typeface="Comic Sans MS" panose="030F0702030302020204" pitchFamily="66" charset="0"/>
              </a:rPr>
              <a:t>7. </a:t>
            </a:r>
            <a:r>
              <a:rPr lang="pt-PT" b="1" dirty="0">
                <a:latin typeface="Comic Sans MS" panose="030F0702030302020204" pitchFamily="66" charset="0"/>
              </a:rPr>
              <a:t>São serviços de Educação?</a:t>
            </a:r>
            <a:endParaRPr lang="pt-PT" b="1" i="0" u="none" strike="noStrike" baseline="0" dirty="0">
              <a:latin typeface="Comic Sans MS" panose="030F0702030302020204" pitchFamily="66" charset="0"/>
            </a:endParaRPr>
          </a:p>
          <a:p>
            <a:pPr algn="ctr"/>
            <a:r>
              <a:rPr lang="pt-PT" b="1" i="0" u="none" strike="noStrike" baseline="0" dirty="0">
                <a:solidFill>
                  <a:srgbClr val="FF0000"/>
                </a:solidFill>
                <a:latin typeface="Comic Sans MS" panose="030F0702030302020204" pitchFamily="66" charset="0"/>
              </a:rPr>
              <a:t>XXXX</a:t>
            </a:r>
          </a:p>
          <a:p>
            <a:pPr algn="ctr"/>
            <a:r>
              <a:rPr lang="pt-PT" b="1" dirty="0">
                <a:solidFill>
                  <a:srgbClr val="00B050"/>
                </a:solidFill>
                <a:latin typeface="Comic Sans MS" panose="030F0702030302020204" pitchFamily="66" charset="0"/>
              </a:rPr>
              <a:t>Resposta: É um amplo espaço urbanizado, </a:t>
            </a:r>
          </a:p>
          <a:p>
            <a:pPr algn="ctr"/>
            <a:r>
              <a:rPr lang="pt-PT" b="1" dirty="0">
                <a:solidFill>
                  <a:srgbClr val="00B050"/>
                </a:solidFill>
                <a:latin typeface="Comic Sans MS" panose="030F0702030302020204" pitchFamily="66" charset="0"/>
              </a:rPr>
              <a:t>que tem uma grande cidade polarizadora sobre as restantes aglomerações urbanas.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E1B03646-E6E4-4A01-A3B2-FDF9B02B65E9}"/>
              </a:ext>
            </a:extLst>
          </p:cNvPr>
          <p:cNvSpPr/>
          <p:nvPr/>
        </p:nvSpPr>
        <p:spPr>
          <a:xfrm>
            <a:off x="7487089" y="520444"/>
            <a:ext cx="2650210" cy="8732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A33FD3C5-EAE0-45EE-9217-6AB456646F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62" y="3556095"/>
            <a:ext cx="1203300" cy="1319035"/>
          </a:xfrm>
          <a:prstGeom prst="rect">
            <a:avLst/>
          </a:prstGeom>
        </p:spPr>
      </p:pic>
      <p:pic>
        <p:nvPicPr>
          <p:cNvPr id="11" name="Picture 4" descr="ícone bússola, apontando, norte">
            <a:extLst>
              <a:ext uri="{FF2B5EF4-FFF2-40B4-BE49-F238E27FC236}">
                <a16:creationId xmlns:a16="http://schemas.microsoft.com/office/drawing/2014/main" id="{6BA31737-343F-4004-ACFD-804FA50E68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9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06" y="70574"/>
            <a:ext cx="872910" cy="872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606B221A-AD38-4363-B7F4-AE547085DC5B}"/>
              </a:ext>
            </a:extLst>
          </p:cNvPr>
          <p:cNvSpPr txBox="1"/>
          <p:nvPr/>
        </p:nvSpPr>
        <p:spPr>
          <a:xfrm flipH="1">
            <a:off x="0" y="6203084"/>
            <a:ext cx="12192000" cy="646331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PT" b="1" dirty="0">
                <a:latin typeface="Calibri" panose="020F0502020204030204" pitchFamily="34" charset="0"/>
                <a:cs typeface="Times New Roman" panose="02020603050405020304" pitchFamily="18" charset="0"/>
              </a:rPr>
              <a:t>RESPOSTAS</a:t>
            </a:r>
          </a:p>
          <a:p>
            <a:pPr algn="ctr"/>
            <a:endParaRPr lang="pt-PT" b="1" dirty="0"/>
          </a:p>
        </p:txBody>
      </p:sp>
    </p:spTree>
    <p:extLst>
      <p:ext uri="{BB962C8B-B14F-4D97-AF65-F5344CB8AC3E}">
        <p14:creationId xmlns:p14="http://schemas.microsoft.com/office/powerpoint/2010/main" val="1423152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089FF778-27E8-4597-ABA4-2F9F0CC4296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2350" y="133143"/>
            <a:ext cx="819059" cy="77460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4" descr="Swift Basics &#10; ">
            <a:extLst>
              <a:ext uri="{FF2B5EF4-FFF2-40B4-BE49-F238E27FC236}">
                <a16:creationId xmlns:a16="http://schemas.microsoft.com/office/drawing/2014/main" id="{2DBAA220-12D8-4F47-AC10-0411072BFD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074" y="-13854"/>
            <a:ext cx="7585061" cy="5694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E53D7D5-9B8C-481B-8543-429C78D07197}"/>
              </a:ext>
            </a:extLst>
          </p:cNvPr>
          <p:cNvSpPr txBox="1"/>
          <p:nvPr/>
        </p:nvSpPr>
        <p:spPr>
          <a:xfrm>
            <a:off x="2108578" y="280073"/>
            <a:ext cx="5359022" cy="563231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pt-PT" b="1" u="sng" dirty="0">
              <a:latin typeface="Comic Sans MS" panose="030F0702030302020204" pitchFamily="66" charset="0"/>
            </a:endParaRPr>
          </a:p>
          <a:p>
            <a:pPr algn="ctr"/>
            <a:r>
              <a:rPr lang="pt-PT" b="1" u="sng" dirty="0">
                <a:solidFill>
                  <a:srgbClr val="00B050"/>
                </a:solidFill>
                <a:latin typeface="Comic Sans MS" panose="030F0702030302020204" pitchFamily="66" charset="0"/>
              </a:rPr>
              <a:t>QUANTAS ÁREAS METROPOLITANAS HÁ?</a:t>
            </a:r>
            <a:endParaRPr lang="pt-PT" b="1" i="0" u="sng" strike="noStrike" baseline="0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algn="ctr"/>
            <a:endParaRPr lang="pt-PT" b="0" i="0" u="none" strike="noStrike" baseline="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pt-PT" b="1" dirty="0">
                <a:latin typeface="Comic Sans MS" panose="030F0702030302020204" pitchFamily="66" charset="0"/>
              </a:rPr>
              <a:t>1. Área Metropolitana de Paranhos?</a:t>
            </a:r>
            <a:endParaRPr lang="pt-PT" b="1" i="0" u="none" strike="noStrike" baseline="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algn="ctr"/>
            <a:endParaRPr lang="pt-PT" b="1" dirty="0">
              <a:latin typeface="Comic Sans MS" panose="030F0702030302020204" pitchFamily="66" charset="0"/>
            </a:endParaRPr>
          </a:p>
          <a:p>
            <a:pPr algn="ctr"/>
            <a:r>
              <a:rPr lang="pt-PT" b="1" dirty="0">
                <a:latin typeface="Comic Sans MS" panose="030F0702030302020204" pitchFamily="66" charset="0"/>
              </a:rPr>
              <a:t>2. Área Metropolitana de Campanhã?</a:t>
            </a:r>
          </a:p>
          <a:p>
            <a:pPr algn="ctr"/>
            <a:endParaRPr lang="pt-PT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pt-PT" b="1" dirty="0">
                <a:latin typeface="Comic Sans MS" panose="030F0702030302020204" pitchFamily="66" charset="0"/>
              </a:rPr>
              <a:t>3. Área Metropolitana da Maia?</a:t>
            </a:r>
          </a:p>
          <a:p>
            <a:pPr algn="ctr"/>
            <a:endParaRPr lang="pt-PT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pt-PT" b="1" dirty="0">
                <a:latin typeface="Comic Sans MS" panose="030F0702030302020204" pitchFamily="66" charset="0"/>
              </a:rPr>
              <a:t>4. Área Metropolitana de Gondomar?</a:t>
            </a:r>
          </a:p>
          <a:p>
            <a:pPr algn="ctr"/>
            <a:endParaRPr lang="pt-PT" b="1" i="0" u="none" strike="noStrike" baseline="0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algn="ctr"/>
            <a:r>
              <a:rPr kumimoji="0" lang="pt-PT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mic Sans MS" panose="030F0702030302020204" pitchFamily="66" charset="0"/>
              </a:rPr>
              <a:t>5. </a:t>
            </a:r>
            <a:r>
              <a:rPr lang="pt-PT" b="1" dirty="0">
                <a:latin typeface="Comic Sans MS" panose="030F0702030302020204" pitchFamily="66" charset="0"/>
              </a:rPr>
              <a:t>Área Metropolitana</a:t>
            </a:r>
            <a:r>
              <a:rPr kumimoji="0" lang="pt-PT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mic Sans MS" panose="030F0702030302020204" pitchFamily="66" charset="0"/>
              </a:rPr>
              <a:t> de Matosinhos?</a:t>
            </a:r>
          </a:p>
          <a:p>
            <a:pPr algn="ctr"/>
            <a:endParaRPr lang="pt-PT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pt-PT" b="1" dirty="0">
                <a:latin typeface="Comic Sans MS" panose="030F0702030302020204" pitchFamily="66" charset="0"/>
              </a:rPr>
              <a:t>6. Área Metropolitana</a:t>
            </a:r>
            <a:r>
              <a:rPr lang="pt-PT" b="1" i="0" u="none" strike="noStrike" baseline="0" dirty="0">
                <a:latin typeface="Comic Sans MS" panose="030F0702030302020204" pitchFamily="66" charset="0"/>
              </a:rPr>
              <a:t> de VN de Gaia?</a:t>
            </a:r>
          </a:p>
          <a:p>
            <a:pPr algn="ctr"/>
            <a:endParaRPr lang="pt-PT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pt-PT" b="1" i="0" u="none" strike="noStrike" baseline="0" dirty="0">
                <a:latin typeface="Comic Sans MS" panose="030F0702030302020204" pitchFamily="66" charset="0"/>
              </a:rPr>
              <a:t>7. </a:t>
            </a:r>
            <a:r>
              <a:rPr lang="pt-PT" b="1" dirty="0">
                <a:latin typeface="Comic Sans MS" panose="030F0702030302020204" pitchFamily="66" charset="0"/>
              </a:rPr>
              <a:t>Área Metropolitana de Valongo?</a:t>
            </a:r>
            <a:endParaRPr lang="pt-PT" b="1" i="0" u="none" strike="noStrike" baseline="0" dirty="0">
              <a:latin typeface="Comic Sans MS" panose="030F0702030302020204" pitchFamily="66" charset="0"/>
            </a:endParaRPr>
          </a:p>
          <a:p>
            <a:pPr algn="ctr"/>
            <a:endParaRPr lang="pt-PT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algn="ctr"/>
            <a:endParaRPr lang="pt-PT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algn="ctr"/>
            <a:endParaRPr lang="pt-PT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algn="ctr"/>
            <a:endParaRPr lang="pt-PT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E1B03646-E6E4-4A01-A3B2-FDF9B02B65E9}"/>
              </a:ext>
            </a:extLst>
          </p:cNvPr>
          <p:cNvSpPr/>
          <p:nvPr/>
        </p:nvSpPr>
        <p:spPr>
          <a:xfrm>
            <a:off x="7487089" y="520444"/>
            <a:ext cx="2650210" cy="8732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A33FD3C5-EAE0-45EE-9217-6AB456646F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62" y="3556095"/>
            <a:ext cx="1203300" cy="1319035"/>
          </a:xfrm>
          <a:prstGeom prst="rect">
            <a:avLst/>
          </a:prstGeom>
        </p:spPr>
      </p:pic>
      <p:pic>
        <p:nvPicPr>
          <p:cNvPr id="11" name="Picture 4" descr="ícone bússola, apontando, norte">
            <a:extLst>
              <a:ext uri="{FF2B5EF4-FFF2-40B4-BE49-F238E27FC236}">
                <a16:creationId xmlns:a16="http://schemas.microsoft.com/office/drawing/2014/main" id="{6BA31737-343F-4004-ACFD-804FA50E68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9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06" y="70574"/>
            <a:ext cx="872910" cy="872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114DF65A-76C8-42F8-ACC5-25F53736AE4F}"/>
              </a:ext>
            </a:extLst>
          </p:cNvPr>
          <p:cNvSpPr txBox="1"/>
          <p:nvPr/>
        </p:nvSpPr>
        <p:spPr>
          <a:xfrm flipH="1">
            <a:off x="0" y="6203084"/>
            <a:ext cx="12192000" cy="646331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PT" b="1" dirty="0">
                <a:latin typeface="Calibri" panose="020F0502020204030204" pitchFamily="34" charset="0"/>
                <a:cs typeface="Times New Roman" panose="02020603050405020304" pitchFamily="18" charset="0"/>
              </a:rPr>
              <a:t>PERGUNTAS</a:t>
            </a:r>
          </a:p>
          <a:p>
            <a:pPr algn="ctr"/>
            <a:endParaRPr lang="pt-PT" b="1" dirty="0"/>
          </a:p>
        </p:txBody>
      </p:sp>
    </p:spTree>
    <p:extLst>
      <p:ext uri="{BB962C8B-B14F-4D97-AF65-F5344CB8AC3E}">
        <p14:creationId xmlns:p14="http://schemas.microsoft.com/office/powerpoint/2010/main" val="8008449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089FF778-27E8-4597-ABA4-2F9F0CC4296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2350" y="133143"/>
            <a:ext cx="819059" cy="77460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4" descr="Swift Basics &#10; ">
            <a:extLst>
              <a:ext uri="{FF2B5EF4-FFF2-40B4-BE49-F238E27FC236}">
                <a16:creationId xmlns:a16="http://schemas.microsoft.com/office/drawing/2014/main" id="{2DBAA220-12D8-4F47-AC10-0411072BFD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074" y="-13854"/>
            <a:ext cx="7585061" cy="5694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E53D7D5-9B8C-481B-8543-429C78D07197}"/>
              </a:ext>
            </a:extLst>
          </p:cNvPr>
          <p:cNvSpPr txBox="1"/>
          <p:nvPr/>
        </p:nvSpPr>
        <p:spPr>
          <a:xfrm>
            <a:off x="2108578" y="280073"/>
            <a:ext cx="5359022" cy="563231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pt-PT" b="1" u="sng" dirty="0">
              <a:latin typeface="Comic Sans MS" panose="030F0702030302020204" pitchFamily="66" charset="0"/>
            </a:endParaRPr>
          </a:p>
          <a:p>
            <a:pPr algn="ctr"/>
            <a:r>
              <a:rPr lang="pt-PT" b="1" u="sng" dirty="0">
                <a:solidFill>
                  <a:srgbClr val="00B050"/>
                </a:solidFill>
                <a:latin typeface="Comic Sans MS" panose="030F0702030302020204" pitchFamily="66" charset="0"/>
              </a:rPr>
              <a:t>QUANTAS ÁREAS METROPOLITANAS HÁ?</a:t>
            </a:r>
            <a:endParaRPr lang="pt-PT" b="1" i="0" u="sng" strike="noStrike" baseline="0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algn="ctr"/>
            <a:endParaRPr lang="pt-PT" b="0" i="0" u="none" strike="noStrike" baseline="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pt-PT" b="1" dirty="0">
                <a:latin typeface="Comic Sans MS" panose="030F0702030302020204" pitchFamily="66" charset="0"/>
              </a:rPr>
              <a:t>1. Área Metropolitana de Paranhos?</a:t>
            </a:r>
            <a:endParaRPr lang="pt-PT" b="1" i="0" u="none" strike="noStrike" baseline="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pt-PT" b="1" i="0" u="none" strike="noStrike" baseline="0" dirty="0">
                <a:solidFill>
                  <a:srgbClr val="FF0000"/>
                </a:solidFill>
                <a:latin typeface="Comic Sans MS" panose="030F0702030302020204" pitchFamily="66" charset="0"/>
              </a:rPr>
              <a:t>XXXX</a:t>
            </a:r>
          </a:p>
          <a:p>
            <a:pPr algn="ctr"/>
            <a:r>
              <a:rPr lang="pt-PT" b="1" dirty="0">
                <a:latin typeface="Comic Sans MS" panose="030F0702030302020204" pitchFamily="66" charset="0"/>
              </a:rPr>
              <a:t>2. Área Metropolitana de Campanhã?</a:t>
            </a:r>
          </a:p>
          <a:p>
            <a:pPr algn="ctr"/>
            <a:r>
              <a:rPr lang="pt-PT" b="1" i="0" u="none" strike="noStrike" baseline="0" dirty="0">
                <a:solidFill>
                  <a:srgbClr val="FF0000"/>
                </a:solidFill>
                <a:latin typeface="Comic Sans MS" panose="030F0702030302020204" pitchFamily="66" charset="0"/>
              </a:rPr>
              <a:t>XXXX</a:t>
            </a:r>
          </a:p>
          <a:p>
            <a:pPr algn="ctr"/>
            <a:r>
              <a:rPr lang="pt-PT" b="1" dirty="0">
                <a:latin typeface="Comic Sans MS" panose="030F0702030302020204" pitchFamily="66" charset="0"/>
              </a:rPr>
              <a:t>3. Área Metropolitana da Maia?</a:t>
            </a:r>
          </a:p>
          <a:p>
            <a:pPr algn="ctr"/>
            <a:r>
              <a:rPr lang="pt-PT" b="1" i="0" u="none" strike="noStrike" baseline="0" dirty="0">
                <a:solidFill>
                  <a:srgbClr val="FF0000"/>
                </a:solidFill>
                <a:latin typeface="Comic Sans MS" panose="030F0702030302020204" pitchFamily="66" charset="0"/>
              </a:rPr>
              <a:t>XXXX</a:t>
            </a:r>
          </a:p>
          <a:p>
            <a:pPr algn="ctr"/>
            <a:r>
              <a:rPr lang="pt-PT" b="1" dirty="0">
                <a:latin typeface="Comic Sans MS" panose="030F0702030302020204" pitchFamily="66" charset="0"/>
              </a:rPr>
              <a:t>4. Área Metropolitana de Gondomar?</a:t>
            </a:r>
          </a:p>
          <a:p>
            <a:pPr algn="ctr"/>
            <a:r>
              <a:rPr lang="pt-PT" b="1" i="0" u="none" strike="noStrike" baseline="0" dirty="0">
                <a:solidFill>
                  <a:srgbClr val="FF0000"/>
                </a:solidFill>
                <a:latin typeface="Comic Sans MS" panose="030F0702030302020204" pitchFamily="66" charset="0"/>
              </a:rPr>
              <a:t>XXXX</a:t>
            </a:r>
          </a:p>
          <a:p>
            <a:pPr algn="ctr"/>
            <a:r>
              <a:rPr kumimoji="0" lang="pt-PT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mic Sans MS" panose="030F0702030302020204" pitchFamily="66" charset="0"/>
              </a:rPr>
              <a:t>5. </a:t>
            </a:r>
            <a:r>
              <a:rPr lang="pt-PT" b="1" dirty="0">
                <a:latin typeface="Comic Sans MS" panose="030F0702030302020204" pitchFamily="66" charset="0"/>
              </a:rPr>
              <a:t>Área Metropolitana</a:t>
            </a:r>
            <a:r>
              <a:rPr kumimoji="0" lang="pt-PT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mic Sans MS" panose="030F0702030302020204" pitchFamily="66" charset="0"/>
              </a:rPr>
              <a:t> de Matosinhos?</a:t>
            </a:r>
          </a:p>
          <a:p>
            <a:pPr algn="ctr"/>
            <a:r>
              <a:rPr lang="pt-PT" b="1" i="0" u="none" strike="noStrike" baseline="0" dirty="0">
                <a:solidFill>
                  <a:srgbClr val="FF0000"/>
                </a:solidFill>
                <a:latin typeface="Comic Sans MS" panose="030F0702030302020204" pitchFamily="66" charset="0"/>
              </a:rPr>
              <a:t>XXXX </a:t>
            </a:r>
          </a:p>
          <a:p>
            <a:pPr algn="ctr"/>
            <a:r>
              <a:rPr lang="pt-PT" b="1" dirty="0">
                <a:latin typeface="Comic Sans MS" panose="030F0702030302020204" pitchFamily="66" charset="0"/>
              </a:rPr>
              <a:t>6. Área Metropolitana</a:t>
            </a:r>
            <a:r>
              <a:rPr lang="pt-PT" b="1" i="0" u="none" strike="noStrike" baseline="0" dirty="0">
                <a:latin typeface="Comic Sans MS" panose="030F0702030302020204" pitchFamily="66" charset="0"/>
              </a:rPr>
              <a:t> de VN de Gaia?</a:t>
            </a:r>
          </a:p>
          <a:p>
            <a:pPr algn="ctr"/>
            <a:r>
              <a:rPr lang="pt-PT" b="1" i="0" u="none" strike="noStrike" baseline="0" dirty="0">
                <a:solidFill>
                  <a:srgbClr val="FF0000"/>
                </a:solidFill>
                <a:latin typeface="Comic Sans MS" panose="030F0702030302020204" pitchFamily="66" charset="0"/>
              </a:rPr>
              <a:t>XXXX</a:t>
            </a:r>
          </a:p>
          <a:p>
            <a:pPr algn="ctr"/>
            <a:r>
              <a:rPr lang="pt-PT" b="1" i="0" u="none" strike="noStrike" baseline="0" dirty="0">
                <a:latin typeface="Comic Sans MS" panose="030F0702030302020204" pitchFamily="66" charset="0"/>
              </a:rPr>
              <a:t>7. </a:t>
            </a:r>
            <a:r>
              <a:rPr lang="pt-PT" b="1" dirty="0">
                <a:latin typeface="Comic Sans MS" panose="030F0702030302020204" pitchFamily="66" charset="0"/>
              </a:rPr>
              <a:t>Área Metropolitana de Valongo?</a:t>
            </a:r>
            <a:endParaRPr lang="pt-PT" b="1" i="0" u="none" strike="noStrike" baseline="0" dirty="0">
              <a:latin typeface="Comic Sans MS" panose="030F0702030302020204" pitchFamily="66" charset="0"/>
            </a:endParaRPr>
          </a:p>
          <a:p>
            <a:pPr algn="ctr"/>
            <a:r>
              <a:rPr lang="pt-PT" b="1" i="0" u="none" strike="noStrike" baseline="0" dirty="0">
                <a:solidFill>
                  <a:srgbClr val="FF0000"/>
                </a:solidFill>
                <a:latin typeface="Comic Sans MS" panose="030F0702030302020204" pitchFamily="66" charset="0"/>
              </a:rPr>
              <a:t>XXXX</a:t>
            </a:r>
          </a:p>
          <a:p>
            <a:pPr algn="ctr"/>
            <a:r>
              <a:rPr lang="pt-PT" b="1" dirty="0">
                <a:solidFill>
                  <a:srgbClr val="00B050"/>
                </a:solidFill>
                <a:latin typeface="Comic Sans MS" panose="030F0702030302020204" pitchFamily="66" charset="0"/>
              </a:rPr>
              <a:t>Resposta: Em Portugal, há duas Áreas Metropolitanas, a do Porto e a de Lisboa.</a:t>
            </a:r>
          </a:p>
          <a:p>
            <a:pPr algn="ctr"/>
            <a:endParaRPr lang="pt-PT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E1B03646-E6E4-4A01-A3B2-FDF9B02B65E9}"/>
              </a:ext>
            </a:extLst>
          </p:cNvPr>
          <p:cNvSpPr/>
          <p:nvPr/>
        </p:nvSpPr>
        <p:spPr>
          <a:xfrm>
            <a:off x="7487089" y="520444"/>
            <a:ext cx="2650210" cy="8732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A33FD3C5-EAE0-45EE-9217-6AB456646F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62" y="3556095"/>
            <a:ext cx="1203300" cy="1319035"/>
          </a:xfrm>
          <a:prstGeom prst="rect">
            <a:avLst/>
          </a:prstGeom>
        </p:spPr>
      </p:pic>
      <p:pic>
        <p:nvPicPr>
          <p:cNvPr id="11" name="Picture 4" descr="ícone bússola, apontando, norte">
            <a:extLst>
              <a:ext uri="{FF2B5EF4-FFF2-40B4-BE49-F238E27FC236}">
                <a16:creationId xmlns:a16="http://schemas.microsoft.com/office/drawing/2014/main" id="{6BA31737-343F-4004-ACFD-804FA50E68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9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06" y="70574"/>
            <a:ext cx="872910" cy="872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114DF65A-76C8-42F8-ACC5-25F53736AE4F}"/>
              </a:ext>
            </a:extLst>
          </p:cNvPr>
          <p:cNvSpPr txBox="1"/>
          <p:nvPr/>
        </p:nvSpPr>
        <p:spPr>
          <a:xfrm flipH="1">
            <a:off x="0" y="6203084"/>
            <a:ext cx="12192000" cy="646331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PT" b="1" dirty="0">
                <a:latin typeface="Calibri" panose="020F0502020204030204" pitchFamily="34" charset="0"/>
                <a:cs typeface="Times New Roman" panose="02020603050405020304" pitchFamily="18" charset="0"/>
              </a:rPr>
              <a:t>RESPOSTAS</a:t>
            </a:r>
          </a:p>
          <a:p>
            <a:pPr algn="ctr"/>
            <a:endParaRPr lang="pt-PT" b="1" dirty="0"/>
          </a:p>
        </p:txBody>
      </p:sp>
    </p:spTree>
    <p:extLst>
      <p:ext uri="{BB962C8B-B14F-4D97-AF65-F5344CB8AC3E}">
        <p14:creationId xmlns:p14="http://schemas.microsoft.com/office/powerpoint/2010/main" val="183840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089FF778-27E8-4597-ABA4-2F9F0CC4296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2350" y="133143"/>
            <a:ext cx="819059" cy="77460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4" descr="Swift Basics &#10; ">
            <a:extLst>
              <a:ext uri="{FF2B5EF4-FFF2-40B4-BE49-F238E27FC236}">
                <a16:creationId xmlns:a16="http://schemas.microsoft.com/office/drawing/2014/main" id="{2DBAA220-12D8-4F47-AC10-0411072BFD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074" y="-13854"/>
            <a:ext cx="7585061" cy="5694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E53D7D5-9B8C-481B-8543-429C78D07197}"/>
              </a:ext>
            </a:extLst>
          </p:cNvPr>
          <p:cNvSpPr txBox="1"/>
          <p:nvPr/>
        </p:nvSpPr>
        <p:spPr>
          <a:xfrm>
            <a:off x="2108578" y="280073"/>
            <a:ext cx="5359022" cy="563231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pt-PT" b="1" u="sng" dirty="0">
              <a:latin typeface="Comic Sans MS" panose="030F0702030302020204" pitchFamily="66" charset="0"/>
            </a:endParaRPr>
          </a:p>
          <a:p>
            <a:pPr algn="ctr"/>
            <a:r>
              <a:rPr lang="pt-PT" b="1" u="sng" dirty="0">
                <a:solidFill>
                  <a:srgbClr val="00B050"/>
                </a:solidFill>
                <a:latin typeface="Comic Sans MS" panose="030F0702030302020204" pitchFamily="66" charset="0"/>
              </a:rPr>
              <a:t>A ÁREA METROPOLITANA DO PORTO…</a:t>
            </a:r>
            <a:endParaRPr lang="pt-PT" b="1" i="0" u="sng" strike="noStrike" baseline="0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algn="ctr"/>
            <a:endParaRPr lang="pt-PT" b="0" i="0" u="none" strike="noStrike" baseline="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pt-PT" b="1" dirty="0">
                <a:latin typeface="Comic Sans MS" panose="030F0702030302020204" pitchFamily="66" charset="0"/>
              </a:rPr>
              <a:t>1. … i</a:t>
            </a:r>
            <a:r>
              <a:rPr lang="pt-PT" b="1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nclui Avintes?</a:t>
            </a:r>
          </a:p>
          <a:p>
            <a:pPr algn="ctr"/>
            <a:endParaRPr lang="pt-PT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pt-PT" b="1" dirty="0">
                <a:latin typeface="Comic Sans MS" panose="030F0702030302020204" pitchFamily="66" charset="0"/>
              </a:rPr>
              <a:t>2. … inclui </a:t>
            </a:r>
            <a:r>
              <a:rPr lang="pt-PT" b="1" dirty="0" err="1">
                <a:latin typeface="Comic Sans MS" panose="030F0702030302020204" pitchFamily="66" charset="0"/>
              </a:rPr>
              <a:t>Custió</a:t>
            </a:r>
            <a:r>
              <a:rPr lang="pt-PT" b="1" dirty="0">
                <a:latin typeface="Comic Sans MS" panose="030F0702030302020204" pitchFamily="66" charset="0"/>
              </a:rPr>
              <a:t>?</a:t>
            </a:r>
          </a:p>
          <a:p>
            <a:pPr algn="ctr"/>
            <a:endParaRPr lang="pt-PT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pt-PT" b="1" dirty="0">
                <a:latin typeface="Comic Sans MS" panose="030F0702030302020204" pitchFamily="66" charset="0"/>
              </a:rPr>
              <a:t>3. … inclui Viana do Castelo?</a:t>
            </a:r>
          </a:p>
          <a:p>
            <a:pPr algn="ctr"/>
            <a:endParaRPr lang="pt-PT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pt-PT" b="1" dirty="0">
                <a:latin typeface="Comic Sans MS" panose="030F0702030302020204" pitchFamily="66" charset="0"/>
              </a:rPr>
              <a:t>4. … inclui Francos?</a:t>
            </a:r>
          </a:p>
          <a:p>
            <a:pPr algn="ctr"/>
            <a:endParaRPr lang="pt-PT" b="1" i="0" u="none" strike="noStrike" baseline="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/>
            <a:r>
              <a:rPr kumimoji="0" lang="pt-PT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mic Sans MS" panose="030F0702030302020204" pitchFamily="66" charset="0"/>
              </a:rPr>
              <a:t>5. … inclui São Pedro da Cova?</a:t>
            </a:r>
          </a:p>
          <a:p>
            <a:pPr algn="ctr"/>
            <a:endParaRPr lang="pt-PT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pt-PT" b="1" dirty="0">
                <a:latin typeface="Comic Sans MS" panose="030F0702030302020204" pitchFamily="66" charset="0"/>
              </a:rPr>
              <a:t>6. … i</a:t>
            </a:r>
            <a:r>
              <a:rPr lang="pt-PT" b="1" i="0" u="none" strike="noStrike" baseline="0" dirty="0">
                <a:latin typeface="Comic Sans MS" panose="030F0702030302020204" pitchFamily="66" charset="0"/>
              </a:rPr>
              <a:t>nclui o Freixieiro?</a:t>
            </a:r>
          </a:p>
          <a:p>
            <a:pPr algn="ctr"/>
            <a:endParaRPr lang="pt-PT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pt-PT" b="1" i="0" u="none" strike="noStrike" baseline="0" dirty="0">
                <a:latin typeface="Comic Sans MS" panose="030F0702030302020204" pitchFamily="66" charset="0"/>
              </a:rPr>
              <a:t>7. … i</a:t>
            </a:r>
            <a:r>
              <a:rPr lang="pt-PT" b="1" dirty="0">
                <a:latin typeface="Comic Sans MS" panose="030F0702030302020204" pitchFamily="66" charset="0"/>
              </a:rPr>
              <a:t>nclui o Porto?</a:t>
            </a:r>
            <a:endParaRPr lang="pt-PT" b="1" i="0" u="none" strike="noStrike" baseline="0" dirty="0">
              <a:latin typeface="Comic Sans MS" panose="030F0702030302020204" pitchFamily="66" charset="0"/>
            </a:endParaRPr>
          </a:p>
          <a:p>
            <a:pPr algn="ctr"/>
            <a:endParaRPr lang="pt-PT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pt-PT" b="1" dirty="0">
                <a:solidFill>
                  <a:srgbClr val="00B050"/>
                </a:solidFill>
                <a:latin typeface="Comic Sans MS" panose="030F0702030302020204" pitchFamily="66" charset="0"/>
              </a:rPr>
              <a:t> </a:t>
            </a:r>
          </a:p>
          <a:p>
            <a:pPr algn="ctr"/>
            <a:endParaRPr lang="pt-PT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algn="ctr"/>
            <a:endParaRPr lang="pt-PT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E1B03646-E6E4-4A01-A3B2-FDF9B02B65E9}"/>
              </a:ext>
            </a:extLst>
          </p:cNvPr>
          <p:cNvSpPr/>
          <p:nvPr/>
        </p:nvSpPr>
        <p:spPr>
          <a:xfrm>
            <a:off x="7487089" y="520444"/>
            <a:ext cx="2650210" cy="8732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A33FD3C5-EAE0-45EE-9217-6AB456646F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62" y="3556095"/>
            <a:ext cx="1203300" cy="1319035"/>
          </a:xfrm>
          <a:prstGeom prst="rect">
            <a:avLst/>
          </a:prstGeom>
        </p:spPr>
      </p:pic>
      <p:pic>
        <p:nvPicPr>
          <p:cNvPr id="11" name="Picture 4" descr="ícone bússola, apontando, norte">
            <a:extLst>
              <a:ext uri="{FF2B5EF4-FFF2-40B4-BE49-F238E27FC236}">
                <a16:creationId xmlns:a16="http://schemas.microsoft.com/office/drawing/2014/main" id="{6BA31737-343F-4004-ACFD-804FA50E68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9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06" y="70574"/>
            <a:ext cx="872910" cy="872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04CB1738-7910-413F-AE05-CA43506A8CD2}"/>
              </a:ext>
            </a:extLst>
          </p:cNvPr>
          <p:cNvSpPr txBox="1"/>
          <p:nvPr/>
        </p:nvSpPr>
        <p:spPr>
          <a:xfrm flipH="1">
            <a:off x="0" y="6203084"/>
            <a:ext cx="12192000" cy="646331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PT" b="1" dirty="0">
                <a:latin typeface="Calibri" panose="020F0502020204030204" pitchFamily="34" charset="0"/>
                <a:cs typeface="Times New Roman" panose="02020603050405020304" pitchFamily="18" charset="0"/>
              </a:rPr>
              <a:t>PERGUNTAS</a:t>
            </a:r>
          </a:p>
          <a:p>
            <a:pPr algn="ctr"/>
            <a:endParaRPr lang="pt-PT" b="1" dirty="0"/>
          </a:p>
        </p:txBody>
      </p:sp>
    </p:spTree>
    <p:extLst>
      <p:ext uri="{BB962C8B-B14F-4D97-AF65-F5344CB8AC3E}">
        <p14:creationId xmlns:p14="http://schemas.microsoft.com/office/powerpoint/2010/main" val="32310824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089FF778-27E8-4597-ABA4-2F9F0CC4296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2350" y="133143"/>
            <a:ext cx="819059" cy="77460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4" descr="Swift Basics &#10; ">
            <a:extLst>
              <a:ext uri="{FF2B5EF4-FFF2-40B4-BE49-F238E27FC236}">
                <a16:creationId xmlns:a16="http://schemas.microsoft.com/office/drawing/2014/main" id="{2DBAA220-12D8-4F47-AC10-0411072BFD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074" y="-13854"/>
            <a:ext cx="7585061" cy="5694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E53D7D5-9B8C-481B-8543-429C78D07197}"/>
              </a:ext>
            </a:extLst>
          </p:cNvPr>
          <p:cNvSpPr txBox="1"/>
          <p:nvPr/>
        </p:nvSpPr>
        <p:spPr>
          <a:xfrm>
            <a:off x="2108578" y="280073"/>
            <a:ext cx="5359022" cy="563231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pt-PT" b="1" u="sng" dirty="0">
              <a:latin typeface="Comic Sans MS" panose="030F0702030302020204" pitchFamily="66" charset="0"/>
            </a:endParaRPr>
          </a:p>
          <a:p>
            <a:pPr algn="ctr"/>
            <a:r>
              <a:rPr lang="pt-PT" b="1" u="sng" dirty="0">
                <a:solidFill>
                  <a:srgbClr val="00B050"/>
                </a:solidFill>
                <a:latin typeface="Comic Sans MS" panose="030F0702030302020204" pitchFamily="66" charset="0"/>
              </a:rPr>
              <a:t>A ÁREA METROPOLITANA DO PORTO…</a:t>
            </a:r>
            <a:endParaRPr lang="pt-PT" b="1" i="0" u="sng" strike="noStrike" baseline="0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algn="ctr"/>
            <a:endParaRPr lang="pt-PT" b="0" i="0" u="none" strike="noStrike" baseline="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pt-PT" b="1" dirty="0">
                <a:latin typeface="Comic Sans MS" panose="030F0702030302020204" pitchFamily="66" charset="0"/>
              </a:rPr>
              <a:t>1. </a:t>
            </a:r>
            <a:r>
              <a:rPr lang="pt-PT" b="1" dirty="0">
                <a:solidFill>
                  <a:srgbClr val="000000"/>
                </a:solidFill>
                <a:latin typeface="Comic Sans MS" panose="030F0702030302020204" pitchFamily="66" charset="0"/>
              </a:rPr>
              <a:t>… i</a:t>
            </a:r>
            <a:r>
              <a:rPr lang="pt-PT" b="1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nclui Avintes?</a:t>
            </a:r>
          </a:p>
          <a:p>
            <a:pPr algn="ctr"/>
            <a:r>
              <a:rPr lang="pt-PT" b="1" i="0" u="none" strike="noStrike" baseline="0" dirty="0">
                <a:solidFill>
                  <a:srgbClr val="FF0000"/>
                </a:solidFill>
                <a:latin typeface="Comic Sans MS" panose="030F0702030302020204" pitchFamily="66" charset="0"/>
              </a:rPr>
              <a:t>XXXX</a:t>
            </a:r>
            <a:endParaRPr lang="pt-PT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pt-PT" b="1" dirty="0">
                <a:latin typeface="Comic Sans MS" panose="030F0702030302020204" pitchFamily="66" charset="0"/>
              </a:rPr>
              <a:t>2. … inclui </a:t>
            </a:r>
            <a:r>
              <a:rPr lang="pt-PT" b="1" dirty="0" err="1">
                <a:latin typeface="Comic Sans MS" panose="030F0702030302020204" pitchFamily="66" charset="0"/>
              </a:rPr>
              <a:t>Custió</a:t>
            </a:r>
            <a:r>
              <a:rPr lang="pt-PT" b="1" dirty="0">
                <a:latin typeface="Comic Sans MS" panose="030F0702030302020204" pitchFamily="66" charset="0"/>
              </a:rPr>
              <a:t>?</a:t>
            </a:r>
          </a:p>
          <a:p>
            <a:pPr algn="ctr"/>
            <a:r>
              <a:rPr lang="pt-PT" b="1" i="0" u="none" strike="noStrike" baseline="0" dirty="0">
                <a:solidFill>
                  <a:srgbClr val="FF0000"/>
                </a:solidFill>
                <a:latin typeface="Comic Sans MS" panose="030F0702030302020204" pitchFamily="66" charset="0"/>
              </a:rPr>
              <a:t>XXXX</a:t>
            </a:r>
            <a:endParaRPr lang="pt-PT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pt-PT" b="1" dirty="0">
                <a:latin typeface="Comic Sans MS" panose="030F0702030302020204" pitchFamily="66" charset="0"/>
              </a:rPr>
              <a:t>3. … inclui Viana do Castelo?</a:t>
            </a:r>
          </a:p>
          <a:p>
            <a:pPr algn="ctr"/>
            <a:r>
              <a:rPr lang="pt-PT" b="1" i="0" u="none" strike="noStrike" baseline="0" dirty="0">
                <a:solidFill>
                  <a:srgbClr val="FF0000"/>
                </a:solidFill>
                <a:latin typeface="Comic Sans MS" panose="030F0702030302020204" pitchFamily="66" charset="0"/>
              </a:rPr>
              <a:t>XXXX</a:t>
            </a:r>
            <a:endParaRPr lang="pt-PT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pt-PT" b="1" dirty="0">
                <a:latin typeface="Comic Sans MS" panose="030F0702030302020204" pitchFamily="66" charset="0"/>
              </a:rPr>
              <a:t>4. … inclui Francos?</a:t>
            </a:r>
          </a:p>
          <a:p>
            <a:pPr algn="ctr"/>
            <a:r>
              <a:rPr lang="pt-PT" b="1" i="0" u="none" strike="noStrike" baseline="0" dirty="0">
                <a:solidFill>
                  <a:srgbClr val="FF0000"/>
                </a:solidFill>
                <a:latin typeface="Comic Sans MS" panose="030F0702030302020204" pitchFamily="66" charset="0"/>
              </a:rPr>
              <a:t>XXXX</a:t>
            </a:r>
          </a:p>
          <a:p>
            <a:pPr algn="ctr"/>
            <a:r>
              <a:rPr kumimoji="0" lang="pt-PT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mic Sans MS" panose="030F0702030302020204" pitchFamily="66" charset="0"/>
              </a:rPr>
              <a:t>5. … inclui São Pedro da Cova?</a:t>
            </a:r>
          </a:p>
          <a:p>
            <a:pPr algn="ctr"/>
            <a:r>
              <a:rPr lang="pt-PT" b="1" i="0" u="none" strike="noStrike" baseline="0" dirty="0">
                <a:solidFill>
                  <a:srgbClr val="FF0000"/>
                </a:solidFill>
                <a:latin typeface="Comic Sans MS" panose="030F0702030302020204" pitchFamily="66" charset="0"/>
              </a:rPr>
              <a:t>XXXX</a:t>
            </a:r>
            <a:endParaRPr lang="pt-PT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pt-PT" b="1" dirty="0">
                <a:latin typeface="Comic Sans MS" panose="030F0702030302020204" pitchFamily="66" charset="0"/>
              </a:rPr>
              <a:t>6. … i</a:t>
            </a:r>
            <a:r>
              <a:rPr lang="pt-PT" b="1" i="0" u="none" strike="noStrike" baseline="0" dirty="0">
                <a:latin typeface="Comic Sans MS" panose="030F0702030302020204" pitchFamily="66" charset="0"/>
              </a:rPr>
              <a:t>nclui o Freixieiro?</a:t>
            </a:r>
          </a:p>
          <a:p>
            <a:pPr algn="ctr"/>
            <a:r>
              <a:rPr lang="pt-PT" b="1" i="0" u="none" strike="noStrike" baseline="0" dirty="0">
                <a:solidFill>
                  <a:srgbClr val="FF0000"/>
                </a:solidFill>
                <a:latin typeface="Comic Sans MS" panose="030F0702030302020204" pitchFamily="66" charset="0"/>
              </a:rPr>
              <a:t>XXXX</a:t>
            </a:r>
            <a:endParaRPr lang="pt-PT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pt-PT" b="1" i="0" u="none" strike="noStrike" baseline="0" dirty="0">
                <a:latin typeface="Comic Sans MS" panose="030F0702030302020204" pitchFamily="66" charset="0"/>
              </a:rPr>
              <a:t>7. …</a:t>
            </a:r>
            <a:r>
              <a:rPr lang="pt-PT" b="1" dirty="0">
                <a:latin typeface="Comic Sans MS" panose="030F0702030302020204" pitchFamily="66" charset="0"/>
              </a:rPr>
              <a:t> inclui o Porto?</a:t>
            </a:r>
            <a:endParaRPr lang="pt-PT" b="1" i="0" u="none" strike="noStrike" baseline="0" dirty="0">
              <a:latin typeface="Comic Sans MS" panose="030F0702030302020204" pitchFamily="66" charset="0"/>
            </a:endParaRPr>
          </a:p>
          <a:p>
            <a:pPr algn="ctr"/>
            <a:r>
              <a:rPr lang="pt-PT" b="1" dirty="0">
                <a:solidFill>
                  <a:srgbClr val="00B050"/>
                </a:solidFill>
                <a:latin typeface="Comic Sans MS" panose="030F0702030302020204" pitchFamily="66" charset="0"/>
              </a:rPr>
              <a:t>VVVV</a:t>
            </a:r>
          </a:p>
          <a:p>
            <a:pPr algn="ctr"/>
            <a:r>
              <a:rPr lang="pt-PT" b="1" dirty="0">
                <a:solidFill>
                  <a:srgbClr val="00B050"/>
                </a:solidFill>
                <a:latin typeface="Comic Sans MS" panose="030F0702030302020204" pitchFamily="66" charset="0"/>
              </a:rPr>
              <a:t>Resposta: Inclui o Porto e mais 16 concelhos (ou municípios): Espinho, Gondomar, Maia, Matosinhos, Valongo, Vila Nova de Gaia…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E1B03646-E6E4-4A01-A3B2-FDF9B02B65E9}"/>
              </a:ext>
            </a:extLst>
          </p:cNvPr>
          <p:cNvSpPr/>
          <p:nvPr/>
        </p:nvSpPr>
        <p:spPr>
          <a:xfrm>
            <a:off x="7487089" y="520444"/>
            <a:ext cx="2650210" cy="8732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A33FD3C5-EAE0-45EE-9217-6AB456646F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62" y="3556095"/>
            <a:ext cx="1203300" cy="1319035"/>
          </a:xfrm>
          <a:prstGeom prst="rect">
            <a:avLst/>
          </a:prstGeom>
        </p:spPr>
      </p:pic>
      <p:pic>
        <p:nvPicPr>
          <p:cNvPr id="11" name="Picture 4" descr="ícone bússola, apontando, norte">
            <a:extLst>
              <a:ext uri="{FF2B5EF4-FFF2-40B4-BE49-F238E27FC236}">
                <a16:creationId xmlns:a16="http://schemas.microsoft.com/office/drawing/2014/main" id="{6BA31737-343F-4004-ACFD-804FA50E68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9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06" y="70574"/>
            <a:ext cx="872910" cy="872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04CB1738-7910-413F-AE05-CA43506A8CD2}"/>
              </a:ext>
            </a:extLst>
          </p:cNvPr>
          <p:cNvSpPr txBox="1"/>
          <p:nvPr/>
        </p:nvSpPr>
        <p:spPr>
          <a:xfrm flipH="1">
            <a:off x="0" y="6215005"/>
            <a:ext cx="12192000" cy="646331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PT" b="1" dirty="0">
                <a:latin typeface="Calibri" panose="020F0502020204030204" pitchFamily="34" charset="0"/>
                <a:cs typeface="Times New Roman" panose="02020603050405020304" pitchFamily="18" charset="0"/>
              </a:rPr>
              <a:t>RESPOSTAS</a:t>
            </a:r>
          </a:p>
          <a:p>
            <a:pPr algn="ctr"/>
            <a:endParaRPr lang="pt-PT" b="1" dirty="0"/>
          </a:p>
        </p:txBody>
      </p:sp>
    </p:spTree>
    <p:extLst>
      <p:ext uri="{BB962C8B-B14F-4D97-AF65-F5344CB8AC3E}">
        <p14:creationId xmlns:p14="http://schemas.microsoft.com/office/powerpoint/2010/main" val="3859208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089FF778-27E8-4597-ABA4-2F9F0CC4296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2350" y="133143"/>
            <a:ext cx="819059" cy="77460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m 2">
            <a:hlinkClick r:id="rId3"/>
            <a:extLst>
              <a:ext uri="{FF2B5EF4-FFF2-40B4-BE49-F238E27FC236}">
                <a16:creationId xmlns:a16="http://schemas.microsoft.com/office/drawing/2014/main" id="{534FD1F8-6968-4745-B319-2E92D7FBF4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2376" y="133143"/>
            <a:ext cx="5219314" cy="5781080"/>
          </a:xfrm>
          <a:prstGeom prst="rect">
            <a:avLst/>
          </a:prstGeom>
        </p:spPr>
      </p:pic>
      <p:pic>
        <p:nvPicPr>
          <p:cNvPr id="9" name="Picture 4" descr="ícone bússola, apontando, norte">
            <a:extLst>
              <a:ext uri="{FF2B5EF4-FFF2-40B4-BE49-F238E27FC236}">
                <a16:creationId xmlns:a16="http://schemas.microsoft.com/office/drawing/2014/main" id="{365E59B9-56DA-49E3-9B35-4CD4C10138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9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06" y="70574"/>
            <a:ext cx="872910" cy="872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B00F7EB4-3CD5-4529-BDBD-88E58090A22A}"/>
              </a:ext>
            </a:extLst>
          </p:cNvPr>
          <p:cNvSpPr txBox="1"/>
          <p:nvPr/>
        </p:nvSpPr>
        <p:spPr>
          <a:xfrm flipH="1">
            <a:off x="0" y="6203084"/>
            <a:ext cx="12192000" cy="646331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PT" b="1" dirty="0">
                <a:latin typeface="Calibri" panose="020F0502020204030204" pitchFamily="34" charset="0"/>
                <a:cs typeface="Times New Roman" panose="02020603050405020304" pitchFamily="18" charset="0"/>
              </a:rPr>
              <a:t>BRASÃO DE ARMAS DA CIDADE DO PORTO</a:t>
            </a:r>
          </a:p>
          <a:p>
            <a:pPr algn="ctr"/>
            <a:endParaRPr lang="pt-PT" b="1" dirty="0"/>
          </a:p>
        </p:txBody>
      </p:sp>
    </p:spTree>
    <p:extLst>
      <p:ext uri="{BB962C8B-B14F-4D97-AF65-F5344CB8AC3E}">
        <p14:creationId xmlns:p14="http://schemas.microsoft.com/office/powerpoint/2010/main" val="23211638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50111</TotalTime>
  <Words>1534</Words>
  <Application>Microsoft Office PowerPoint</Application>
  <PresentationFormat>Ecrã Panorâmico</PresentationFormat>
  <Paragraphs>310</Paragraphs>
  <Slides>28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28</vt:i4>
      </vt:variant>
    </vt:vector>
  </HeadingPairs>
  <TitlesOfParts>
    <vt:vector size="35" baseType="lpstr">
      <vt:lpstr>Abadi</vt:lpstr>
      <vt:lpstr>Arial</vt:lpstr>
      <vt:lpstr>Calibri</vt:lpstr>
      <vt:lpstr>Calibri Light</vt:lpstr>
      <vt:lpstr>Comic Sans MS</vt:lpstr>
      <vt:lpstr>Verdana Pro Black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Miguel</dc:creator>
  <cp:lastModifiedBy>Miguel</cp:lastModifiedBy>
  <cp:revision>503</cp:revision>
  <dcterms:created xsi:type="dcterms:W3CDTF">2020-09-24T16:30:28Z</dcterms:created>
  <dcterms:modified xsi:type="dcterms:W3CDTF">2021-05-25T21:21:33Z</dcterms:modified>
</cp:coreProperties>
</file>