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6" r:id="rId3"/>
    <p:sldId id="303" r:id="rId4"/>
    <p:sldId id="329" r:id="rId5"/>
    <p:sldId id="332" r:id="rId6"/>
    <p:sldId id="349" r:id="rId7"/>
    <p:sldId id="348" r:id="rId8"/>
    <p:sldId id="293" r:id="rId9"/>
    <p:sldId id="353" r:id="rId10"/>
    <p:sldId id="333" r:id="rId11"/>
    <p:sldId id="331" r:id="rId12"/>
    <p:sldId id="330" r:id="rId13"/>
    <p:sldId id="379" r:id="rId14"/>
    <p:sldId id="380" r:id="rId15"/>
    <p:sldId id="350" r:id="rId16"/>
    <p:sldId id="386" r:id="rId17"/>
    <p:sldId id="334" r:id="rId18"/>
    <p:sldId id="383" r:id="rId19"/>
    <p:sldId id="382" r:id="rId20"/>
    <p:sldId id="405" r:id="rId21"/>
    <p:sldId id="385" r:id="rId22"/>
    <p:sldId id="384" r:id="rId23"/>
    <p:sldId id="392" r:id="rId24"/>
    <p:sldId id="381" r:id="rId25"/>
    <p:sldId id="401" r:id="rId26"/>
    <p:sldId id="387" r:id="rId27"/>
    <p:sldId id="389" r:id="rId28"/>
    <p:sldId id="388" r:id="rId29"/>
    <p:sldId id="390" r:id="rId30"/>
    <p:sldId id="375" r:id="rId31"/>
    <p:sldId id="391" r:id="rId32"/>
    <p:sldId id="373" r:id="rId33"/>
    <p:sldId id="410" r:id="rId34"/>
    <p:sldId id="404" r:id="rId35"/>
    <p:sldId id="408" r:id="rId36"/>
    <p:sldId id="400" r:id="rId37"/>
    <p:sldId id="398" r:id="rId38"/>
    <p:sldId id="397" r:id="rId39"/>
    <p:sldId id="413" r:id="rId40"/>
    <p:sldId id="411" r:id="rId41"/>
    <p:sldId id="402" r:id="rId42"/>
    <p:sldId id="403" r:id="rId43"/>
    <p:sldId id="335" r:id="rId44"/>
    <p:sldId id="414" r:id="rId45"/>
    <p:sldId id="399" r:id="rId46"/>
    <p:sldId id="376" r:id="rId47"/>
    <p:sldId id="395" r:id="rId48"/>
    <p:sldId id="409" r:id="rId49"/>
    <p:sldId id="396" r:id="rId50"/>
    <p:sldId id="406" r:id="rId51"/>
    <p:sldId id="407" r:id="rId52"/>
    <p:sldId id="415" r:id="rId53"/>
    <p:sldId id="339" r:id="rId54"/>
    <p:sldId id="393" r:id="rId55"/>
    <p:sldId id="287" r:id="rId56"/>
    <p:sldId id="286" r:id="rId57"/>
    <p:sldId id="284" r:id="rId5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9E8F2-7140-4B2B-B96A-3541D1629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D9853D-0A6F-4FE7-9CF2-29931BC05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EB7AE4-9718-4D28-BACA-024EDE66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6EB232-F9F8-41CD-8074-B95E5E40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8C011D3-A4F1-4DD9-B806-B9095820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799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346DC-F862-4574-A503-DA36C767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C177590-E6DF-40BD-A754-D11955555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C677EB6-F1A3-4976-BEA8-23AA77E8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58606B6-B004-4714-992B-8E2A02A7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DEF3933-9D1B-41F7-B09E-657F4A2F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24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95C94E-3D5A-42EB-ADBD-DC9100DBF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739B056-0A97-4AA7-A62C-DE4D8061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37639AF-89C0-48C4-AF24-45622041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0DC2132-AEE6-4E54-81A4-A228C9BE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7BB2655-8ADE-40B3-A10B-7A8F3FAB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371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195F7-1283-41B7-81B0-9EBAEDDB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6C460A-C24A-41D4-A02E-EF3D5DC5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1FAC251-6E71-452F-A6FB-5F4D953C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1D28216-B483-46BD-B2FA-7CC15C35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9E6F10E-2545-4FCB-8E54-4C9D3588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437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EAD3A-884A-42D3-83F8-82FBB610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C6E784C-2C55-409F-81B1-756784A8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848A887-7AFC-47F9-BA20-693649CA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3F68389-3E63-4E9B-B87F-951F6BF6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4EA34CC-2ED2-4DF8-8904-E1C4EE79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159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C8982-7C63-4CDA-9225-9DFBEFA0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8DB267-D520-4726-A74B-ACD51FB67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28E8D38-9C11-42C9-9CE4-3A981A3A3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B2EC70B-14DF-45BA-90F6-7D5BDBEA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1C04A48-1114-4268-B745-3A5F7293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55A1863-7A60-4298-84FF-EC3ADD13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842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5108C-B94C-4E3F-9C13-F65E0C36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EEBFFD6-728D-41DE-866C-1B8EF2D7A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8E76D68-9E7C-4921-A72C-E2B6F0F2B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F466BAD-F7C2-4011-8D4B-11CBC843E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37EF06E-82E2-46EC-B708-2F72C6056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294CCA3-395C-4F11-9A4B-DDA64CE7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5A4A0502-6FFF-4A31-8FAC-7F5C4223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20A4AFC-84EE-4924-9A5D-2AA1D336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76D37-F88B-458D-88F1-A1DD3FC8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69130D2-8CD7-46D0-86A8-94B76291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58E28DA3-6598-453A-8E91-65314A869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B883AA1-E741-451C-80FE-5CF1CAFA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640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5B2418F-A373-4C35-BBC3-6DDCEF62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0018CFA-4750-41F0-B656-D00836F8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182E4CF-B1C5-45A7-B200-6C0AC436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273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81A32-24B0-45B6-958B-2292DE0B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0DD381D-B675-4348-97B7-1E931BA2C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A6F9523-7B85-4675-85A5-5FCF865E7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F10F18F-3645-4D97-94CA-9F102CA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F9AB712-697C-45DB-B3F0-67D8D6A0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2AB8464-DDDE-4C83-BBBC-2A3E1A69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92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AD4F6-84E6-4CB7-93C1-A7070B4F3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7C680B55-CA71-4D6F-A398-1D041B4EC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096042E-152C-41DE-B5CC-AC60901DB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119F73D-A90E-447A-A8D3-ECED01D3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0B30ED2-5379-4B31-83F7-ACB15DD4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3887F11-A42E-43AB-A587-09C0169C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93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F7671CE-F253-4F4B-9919-F25F8EC0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5D96C7D-1804-414D-8FE3-BABD896CC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B192ACA-E985-45E9-8E5B-339CCBBC0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29D5156-5B57-44C5-92FC-44160C46A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55AF9F5-7128-4D04-B90B-FDA59C7B7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531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.png"/><Relationship Id="rId7" Type="http://schemas.openxmlformats.org/officeDocument/2006/relationships/image" Target="../media/image2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4.png"/><Relationship Id="rId7" Type="http://schemas.openxmlformats.org/officeDocument/2006/relationships/image" Target="../media/image7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33.jpg"/><Relationship Id="rId4" Type="http://schemas.openxmlformats.org/officeDocument/2006/relationships/image" Target="../media/image6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hyperlink" Target="http://gisaweb.cm-porto.pt/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://www.ine.p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inemateca.pt/" TargetMode="External"/><Relationship Id="rId5" Type="http://schemas.openxmlformats.org/officeDocument/2006/relationships/hyperlink" Target="https://digitarq.cpf.arquivos.pt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adporto.dglab.gov.pt/" TargetMode="External"/><Relationship Id="rId9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6c8b04c-b2ab-4d4e-8c14-d2ef8999ee7d">
            <a:hlinkClick r:id="" action="ppaction://media"/>
            <a:extLst>
              <a:ext uri="{FF2B5EF4-FFF2-40B4-BE49-F238E27FC236}">
                <a16:creationId xmlns:a16="http://schemas.microsoft.com/office/drawing/2014/main" id="{B047EBD4-F320-4A86-AEE6-E9E067B30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47"/>
            <a:ext cx="1274647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82F953A-0F51-45E7-977F-857150AED70C}"/>
              </a:ext>
            </a:extLst>
          </p:cNvPr>
          <p:cNvSpPr txBox="1"/>
          <p:nvPr/>
        </p:nvSpPr>
        <p:spPr>
          <a:xfrm>
            <a:off x="6028765" y="457200"/>
            <a:ext cx="3825396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pt-PT" sz="800" b="1" dirty="0"/>
          </a:p>
          <a:p>
            <a:pPr algn="ctr"/>
            <a:r>
              <a:rPr lang="pt-PT" b="1" dirty="0"/>
              <a:t>BONFIM-CAMPANHÃ, YOUUUUUUUUUPY!!!</a:t>
            </a:r>
          </a:p>
          <a:p>
            <a:pPr algn="ctr"/>
            <a:endParaRPr lang="pt-PT" sz="800" b="1" dirty="0"/>
          </a:p>
          <a:p>
            <a:pPr algn="ctr"/>
            <a:r>
              <a:rPr lang="pt-PT" b="1" dirty="0"/>
              <a:t>AQUI VAMOS NÓS!!!</a:t>
            </a:r>
          </a:p>
          <a:p>
            <a:pPr algn="ctr"/>
            <a:endParaRPr lang="pt-PT" sz="800" b="1" dirty="0"/>
          </a:p>
        </p:txBody>
      </p:sp>
    </p:spTree>
    <p:extLst>
      <p:ext uri="{BB962C8B-B14F-4D97-AF65-F5344CB8AC3E}">
        <p14:creationId xmlns:p14="http://schemas.microsoft.com/office/powerpoint/2010/main" val="10224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Carta Topográfica das Linhas do Porto, do Coronel Moreira (1833).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(localização das baterias, linhas de defesa e principais batalhas do Cerco do Porto – 1832-1833)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24D930-EB4C-48E3-82D4-65458A420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45" y="0"/>
            <a:ext cx="8088109" cy="567299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840D553-8FAB-4347-A17E-BF688BFAED8D}"/>
              </a:ext>
            </a:extLst>
          </p:cNvPr>
          <p:cNvSpPr/>
          <p:nvPr/>
        </p:nvSpPr>
        <p:spPr>
          <a:xfrm>
            <a:off x="6481483" y="2561676"/>
            <a:ext cx="1595740" cy="1485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F3407C8A-CD6A-40F8-9A76-EF041510C072}"/>
              </a:ext>
            </a:extLst>
          </p:cNvPr>
          <p:cNvSpPr/>
          <p:nvPr/>
        </p:nvSpPr>
        <p:spPr>
          <a:xfrm>
            <a:off x="2057400" y="480060"/>
            <a:ext cx="7966776" cy="2548890"/>
          </a:xfrm>
          <a:custGeom>
            <a:avLst/>
            <a:gdLst>
              <a:gd name="connsiteX0" fmla="*/ 0 w 7966776"/>
              <a:gd name="connsiteY0" fmla="*/ 2308860 h 2548890"/>
              <a:gd name="connsiteX1" fmla="*/ 80010 w 7966776"/>
              <a:gd name="connsiteY1" fmla="*/ 2228850 h 2548890"/>
              <a:gd name="connsiteX2" fmla="*/ 114300 w 7966776"/>
              <a:gd name="connsiteY2" fmla="*/ 2194560 h 2548890"/>
              <a:gd name="connsiteX3" fmla="*/ 148590 w 7966776"/>
              <a:gd name="connsiteY3" fmla="*/ 2183130 h 2548890"/>
              <a:gd name="connsiteX4" fmla="*/ 217170 w 7966776"/>
              <a:gd name="connsiteY4" fmla="*/ 2137410 h 2548890"/>
              <a:gd name="connsiteX5" fmla="*/ 262890 w 7966776"/>
              <a:gd name="connsiteY5" fmla="*/ 2114550 h 2548890"/>
              <a:gd name="connsiteX6" fmla="*/ 297180 w 7966776"/>
              <a:gd name="connsiteY6" fmla="*/ 2103120 h 2548890"/>
              <a:gd name="connsiteX7" fmla="*/ 365760 w 7966776"/>
              <a:gd name="connsiteY7" fmla="*/ 2057400 h 2548890"/>
              <a:gd name="connsiteX8" fmla="*/ 400050 w 7966776"/>
              <a:gd name="connsiteY8" fmla="*/ 2034540 h 2548890"/>
              <a:gd name="connsiteX9" fmla="*/ 468630 w 7966776"/>
              <a:gd name="connsiteY9" fmla="*/ 2000250 h 2548890"/>
              <a:gd name="connsiteX10" fmla="*/ 502920 w 7966776"/>
              <a:gd name="connsiteY10" fmla="*/ 1988820 h 2548890"/>
              <a:gd name="connsiteX11" fmla="*/ 571500 w 7966776"/>
              <a:gd name="connsiteY11" fmla="*/ 1954530 h 2548890"/>
              <a:gd name="connsiteX12" fmla="*/ 605790 w 7966776"/>
              <a:gd name="connsiteY12" fmla="*/ 1920240 h 2548890"/>
              <a:gd name="connsiteX13" fmla="*/ 640080 w 7966776"/>
              <a:gd name="connsiteY13" fmla="*/ 1897380 h 2548890"/>
              <a:gd name="connsiteX14" fmla="*/ 662940 w 7966776"/>
              <a:gd name="connsiteY14" fmla="*/ 1863090 h 2548890"/>
              <a:gd name="connsiteX15" fmla="*/ 731520 w 7966776"/>
              <a:gd name="connsiteY15" fmla="*/ 1840230 h 2548890"/>
              <a:gd name="connsiteX16" fmla="*/ 777240 w 7966776"/>
              <a:gd name="connsiteY16" fmla="*/ 1817370 h 2548890"/>
              <a:gd name="connsiteX17" fmla="*/ 857250 w 7966776"/>
              <a:gd name="connsiteY17" fmla="*/ 1771650 h 2548890"/>
              <a:gd name="connsiteX18" fmla="*/ 891540 w 7966776"/>
              <a:gd name="connsiteY18" fmla="*/ 1760220 h 2548890"/>
              <a:gd name="connsiteX19" fmla="*/ 937260 w 7966776"/>
              <a:gd name="connsiteY19" fmla="*/ 1737360 h 2548890"/>
              <a:gd name="connsiteX20" fmla="*/ 1005840 w 7966776"/>
              <a:gd name="connsiteY20" fmla="*/ 1714500 h 2548890"/>
              <a:gd name="connsiteX21" fmla="*/ 1062990 w 7966776"/>
              <a:gd name="connsiteY21" fmla="*/ 1645920 h 2548890"/>
              <a:gd name="connsiteX22" fmla="*/ 1085850 w 7966776"/>
              <a:gd name="connsiteY22" fmla="*/ 1611630 h 2548890"/>
              <a:gd name="connsiteX23" fmla="*/ 1120140 w 7966776"/>
              <a:gd name="connsiteY23" fmla="*/ 1543050 h 2548890"/>
              <a:gd name="connsiteX24" fmla="*/ 1165860 w 7966776"/>
              <a:gd name="connsiteY24" fmla="*/ 1508760 h 2548890"/>
              <a:gd name="connsiteX25" fmla="*/ 1268730 w 7966776"/>
              <a:gd name="connsiteY25" fmla="*/ 1451610 h 2548890"/>
              <a:gd name="connsiteX26" fmla="*/ 1314450 w 7966776"/>
              <a:gd name="connsiteY26" fmla="*/ 1417320 h 2548890"/>
              <a:gd name="connsiteX27" fmla="*/ 1360170 w 7966776"/>
              <a:gd name="connsiteY27" fmla="*/ 1405890 h 2548890"/>
              <a:gd name="connsiteX28" fmla="*/ 1394460 w 7966776"/>
              <a:gd name="connsiteY28" fmla="*/ 1394460 h 2548890"/>
              <a:gd name="connsiteX29" fmla="*/ 1428750 w 7966776"/>
              <a:gd name="connsiteY29" fmla="*/ 1371600 h 2548890"/>
              <a:gd name="connsiteX30" fmla="*/ 1565910 w 7966776"/>
              <a:gd name="connsiteY30" fmla="*/ 1325880 h 2548890"/>
              <a:gd name="connsiteX31" fmla="*/ 1600200 w 7966776"/>
              <a:gd name="connsiteY31" fmla="*/ 1303020 h 2548890"/>
              <a:gd name="connsiteX32" fmla="*/ 1680210 w 7966776"/>
              <a:gd name="connsiteY32" fmla="*/ 1268730 h 2548890"/>
              <a:gd name="connsiteX33" fmla="*/ 1725930 w 7966776"/>
              <a:gd name="connsiteY33" fmla="*/ 1234440 h 2548890"/>
              <a:gd name="connsiteX34" fmla="*/ 1817370 w 7966776"/>
              <a:gd name="connsiteY34" fmla="*/ 1188720 h 2548890"/>
              <a:gd name="connsiteX35" fmla="*/ 1863090 w 7966776"/>
              <a:gd name="connsiteY35" fmla="*/ 1154430 h 2548890"/>
              <a:gd name="connsiteX36" fmla="*/ 1897380 w 7966776"/>
              <a:gd name="connsiteY36" fmla="*/ 1131570 h 2548890"/>
              <a:gd name="connsiteX37" fmla="*/ 2023110 w 7966776"/>
              <a:gd name="connsiteY37" fmla="*/ 1051560 h 2548890"/>
              <a:gd name="connsiteX38" fmla="*/ 2114550 w 7966776"/>
              <a:gd name="connsiteY38" fmla="*/ 982980 h 2548890"/>
              <a:gd name="connsiteX39" fmla="*/ 2148840 w 7966776"/>
              <a:gd name="connsiteY39" fmla="*/ 948690 h 2548890"/>
              <a:gd name="connsiteX40" fmla="*/ 2217420 w 7966776"/>
              <a:gd name="connsiteY40" fmla="*/ 902970 h 2548890"/>
              <a:gd name="connsiteX41" fmla="*/ 2286000 w 7966776"/>
              <a:gd name="connsiteY41" fmla="*/ 834390 h 2548890"/>
              <a:gd name="connsiteX42" fmla="*/ 2320290 w 7966776"/>
              <a:gd name="connsiteY42" fmla="*/ 800100 h 2548890"/>
              <a:gd name="connsiteX43" fmla="*/ 2468880 w 7966776"/>
              <a:gd name="connsiteY43" fmla="*/ 720090 h 2548890"/>
              <a:gd name="connsiteX44" fmla="*/ 2560320 w 7966776"/>
              <a:gd name="connsiteY44" fmla="*/ 685800 h 2548890"/>
              <a:gd name="connsiteX45" fmla="*/ 2651760 w 7966776"/>
              <a:gd name="connsiteY45" fmla="*/ 640080 h 2548890"/>
              <a:gd name="connsiteX46" fmla="*/ 2754630 w 7966776"/>
              <a:gd name="connsiteY46" fmla="*/ 594360 h 2548890"/>
              <a:gd name="connsiteX47" fmla="*/ 2846070 w 7966776"/>
              <a:gd name="connsiteY47" fmla="*/ 548640 h 2548890"/>
              <a:gd name="connsiteX48" fmla="*/ 2891790 w 7966776"/>
              <a:gd name="connsiteY48" fmla="*/ 525780 h 2548890"/>
              <a:gd name="connsiteX49" fmla="*/ 2971800 w 7966776"/>
              <a:gd name="connsiteY49" fmla="*/ 502920 h 2548890"/>
              <a:gd name="connsiteX50" fmla="*/ 3120390 w 7966776"/>
              <a:gd name="connsiteY50" fmla="*/ 434340 h 2548890"/>
              <a:gd name="connsiteX51" fmla="*/ 3177540 w 7966776"/>
              <a:gd name="connsiteY51" fmla="*/ 422910 h 2548890"/>
              <a:gd name="connsiteX52" fmla="*/ 3211830 w 7966776"/>
              <a:gd name="connsiteY52" fmla="*/ 400050 h 2548890"/>
              <a:gd name="connsiteX53" fmla="*/ 3326130 w 7966776"/>
              <a:gd name="connsiteY53" fmla="*/ 377190 h 2548890"/>
              <a:gd name="connsiteX54" fmla="*/ 3600450 w 7966776"/>
              <a:gd name="connsiteY54" fmla="*/ 365760 h 2548890"/>
              <a:gd name="connsiteX55" fmla="*/ 3817620 w 7966776"/>
              <a:gd name="connsiteY55" fmla="*/ 331470 h 2548890"/>
              <a:gd name="connsiteX56" fmla="*/ 3886200 w 7966776"/>
              <a:gd name="connsiteY56" fmla="*/ 320040 h 2548890"/>
              <a:gd name="connsiteX57" fmla="*/ 4034790 w 7966776"/>
              <a:gd name="connsiteY57" fmla="*/ 285750 h 2548890"/>
              <a:gd name="connsiteX58" fmla="*/ 4149090 w 7966776"/>
              <a:gd name="connsiteY58" fmla="*/ 251460 h 2548890"/>
              <a:gd name="connsiteX59" fmla="*/ 4309110 w 7966776"/>
              <a:gd name="connsiteY59" fmla="*/ 205740 h 2548890"/>
              <a:gd name="connsiteX60" fmla="*/ 4491990 w 7966776"/>
              <a:gd name="connsiteY60" fmla="*/ 160020 h 2548890"/>
              <a:gd name="connsiteX61" fmla="*/ 4652010 w 7966776"/>
              <a:gd name="connsiteY61" fmla="*/ 114300 h 2548890"/>
              <a:gd name="connsiteX62" fmla="*/ 4732020 w 7966776"/>
              <a:gd name="connsiteY62" fmla="*/ 91440 h 2548890"/>
              <a:gd name="connsiteX63" fmla="*/ 4880610 w 7966776"/>
              <a:gd name="connsiteY63" fmla="*/ 45720 h 2548890"/>
              <a:gd name="connsiteX64" fmla="*/ 5006340 w 7966776"/>
              <a:gd name="connsiteY64" fmla="*/ 22860 h 2548890"/>
              <a:gd name="connsiteX65" fmla="*/ 5086350 w 7966776"/>
              <a:gd name="connsiteY65" fmla="*/ 0 h 2548890"/>
              <a:gd name="connsiteX66" fmla="*/ 5177790 w 7966776"/>
              <a:gd name="connsiteY66" fmla="*/ 11430 h 2548890"/>
              <a:gd name="connsiteX67" fmla="*/ 5280660 w 7966776"/>
              <a:gd name="connsiteY67" fmla="*/ 45720 h 2548890"/>
              <a:gd name="connsiteX68" fmla="*/ 5326380 w 7966776"/>
              <a:gd name="connsiteY68" fmla="*/ 57150 h 2548890"/>
              <a:gd name="connsiteX69" fmla="*/ 5474970 w 7966776"/>
              <a:gd name="connsiteY69" fmla="*/ 68580 h 2548890"/>
              <a:gd name="connsiteX70" fmla="*/ 6023610 w 7966776"/>
              <a:gd name="connsiteY70" fmla="*/ 57150 h 2548890"/>
              <a:gd name="connsiteX71" fmla="*/ 6800850 w 7966776"/>
              <a:gd name="connsiteY71" fmla="*/ 45720 h 2548890"/>
              <a:gd name="connsiteX72" fmla="*/ 6869430 w 7966776"/>
              <a:gd name="connsiteY72" fmla="*/ 34290 h 2548890"/>
              <a:gd name="connsiteX73" fmla="*/ 6903720 w 7966776"/>
              <a:gd name="connsiteY73" fmla="*/ 22860 h 2548890"/>
              <a:gd name="connsiteX74" fmla="*/ 6949440 w 7966776"/>
              <a:gd name="connsiteY74" fmla="*/ 11430 h 2548890"/>
              <a:gd name="connsiteX75" fmla="*/ 7235190 w 7966776"/>
              <a:gd name="connsiteY75" fmla="*/ 22860 h 2548890"/>
              <a:gd name="connsiteX76" fmla="*/ 7326630 w 7966776"/>
              <a:gd name="connsiteY76" fmla="*/ 45720 h 2548890"/>
              <a:gd name="connsiteX77" fmla="*/ 7395210 w 7966776"/>
              <a:gd name="connsiteY77" fmla="*/ 57150 h 2548890"/>
              <a:gd name="connsiteX78" fmla="*/ 7498080 w 7966776"/>
              <a:gd name="connsiteY78" fmla="*/ 91440 h 2548890"/>
              <a:gd name="connsiteX79" fmla="*/ 7646670 w 7966776"/>
              <a:gd name="connsiteY79" fmla="*/ 125730 h 2548890"/>
              <a:gd name="connsiteX80" fmla="*/ 7715250 w 7966776"/>
              <a:gd name="connsiteY80" fmla="*/ 137160 h 2548890"/>
              <a:gd name="connsiteX81" fmla="*/ 7749540 w 7966776"/>
              <a:gd name="connsiteY81" fmla="*/ 148590 h 2548890"/>
              <a:gd name="connsiteX82" fmla="*/ 7806690 w 7966776"/>
              <a:gd name="connsiteY82" fmla="*/ 160020 h 2548890"/>
              <a:gd name="connsiteX83" fmla="*/ 7863840 w 7966776"/>
              <a:gd name="connsiteY83" fmla="*/ 194310 h 2548890"/>
              <a:gd name="connsiteX84" fmla="*/ 7943850 w 7966776"/>
              <a:gd name="connsiteY84" fmla="*/ 274320 h 2548890"/>
              <a:gd name="connsiteX85" fmla="*/ 7955280 w 7966776"/>
              <a:gd name="connsiteY85" fmla="*/ 400050 h 2548890"/>
              <a:gd name="connsiteX86" fmla="*/ 7943850 w 7966776"/>
              <a:gd name="connsiteY86" fmla="*/ 434340 h 2548890"/>
              <a:gd name="connsiteX87" fmla="*/ 7898130 w 7966776"/>
              <a:gd name="connsiteY87" fmla="*/ 502920 h 2548890"/>
              <a:gd name="connsiteX88" fmla="*/ 7875270 w 7966776"/>
              <a:gd name="connsiteY88" fmla="*/ 537210 h 2548890"/>
              <a:gd name="connsiteX89" fmla="*/ 7852410 w 7966776"/>
              <a:gd name="connsiteY89" fmla="*/ 662940 h 2548890"/>
              <a:gd name="connsiteX90" fmla="*/ 7875270 w 7966776"/>
              <a:gd name="connsiteY90" fmla="*/ 834390 h 2548890"/>
              <a:gd name="connsiteX91" fmla="*/ 7886700 w 7966776"/>
              <a:gd name="connsiteY91" fmla="*/ 868680 h 2548890"/>
              <a:gd name="connsiteX92" fmla="*/ 7898130 w 7966776"/>
              <a:gd name="connsiteY92" fmla="*/ 960120 h 2548890"/>
              <a:gd name="connsiteX93" fmla="*/ 7875270 w 7966776"/>
              <a:gd name="connsiteY93" fmla="*/ 1074420 h 2548890"/>
              <a:gd name="connsiteX94" fmla="*/ 7852410 w 7966776"/>
              <a:gd name="connsiteY94" fmla="*/ 1108710 h 2548890"/>
              <a:gd name="connsiteX95" fmla="*/ 7875270 w 7966776"/>
              <a:gd name="connsiteY95" fmla="*/ 1314450 h 2548890"/>
              <a:gd name="connsiteX96" fmla="*/ 7898130 w 7966776"/>
              <a:gd name="connsiteY96" fmla="*/ 1348740 h 2548890"/>
              <a:gd name="connsiteX97" fmla="*/ 7932420 w 7966776"/>
              <a:gd name="connsiteY97" fmla="*/ 1440180 h 2548890"/>
              <a:gd name="connsiteX98" fmla="*/ 7955280 w 7966776"/>
              <a:gd name="connsiteY98" fmla="*/ 1508760 h 2548890"/>
              <a:gd name="connsiteX99" fmla="*/ 7920990 w 7966776"/>
              <a:gd name="connsiteY99" fmla="*/ 1794510 h 2548890"/>
              <a:gd name="connsiteX100" fmla="*/ 7852410 w 7966776"/>
              <a:gd name="connsiteY100" fmla="*/ 1851660 h 2548890"/>
              <a:gd name="connsiteX101" fmla="*/ 7806690 w 7966776"/>
              <a:gd name="connsiteY101" fmla="*/ 1885950 h 2548890"/>
              <a:gd name="connsiteX102" fmla="*/ 7738110 w 7966776"/>
              <a:gd name="connsiteY102" fmla="*/ 1954530 h 2548890"/>
              <a:gd name="connsiteX103" fmla="*/ 7692390 w 7966776"/>
              <a:gd name="connsiteY103" fmla="*/ 2057400 h 2548890"/>
              <a:gd name="connsiteX104" fmla="*/ 7680960 w 7966776"/>
              <a:gd name="connsiteY104" fmla="*/ 2103120 h 2548890"/>
              <a:gd name="connsiteX105" fmla="*/ 7658100 w 7966776"/>
              <a:gd name="connsiteY105" fmla="*/ 2148840 h 2548890"/>
              <a:gd name="connsiteX106" fmla="*/ 7646670 w 7966776"/>
              <a:gd name="connsiteY106" fmla="*/ 2217420 h 2548890"/>
              <a:gd name="connsiteX107" fmla="*/ 7600950 w 7966776"/>
              <a:gd name="connsiteY107" fmla="*/ 2343150 h 2548890"/>
              <a:gd name="connsiteX108" fmla="*/ 7555230 w 7966776"/>
              <a:gd name="connsiteY108" fmla="*/ 2411730 h 2548890"/>
              <a:gd name="connsiteX109" fmla="*/ 7486650 w 7966776"/>
              <a:gd name="connsiteY109" fmla="*/ 2457450 h 2548890"/>
              <a:gd name="connsiteX110" fmla="*/ 7429500 w 7966776"/>
              <a:gd name="connsiteY110" fmla="*/ 2548890 h 254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966776" h="2548890">
                <a:moveTo>
                  <a:pt x="0" y="2308860"/>
                </a:moveTo>
                <a:cubicBezTo>
                  <a:pt x="93079" y="2192511"/>
                  <a:pt x="3586" y="2292537"/>
                  <a:pt x="80010" y="2228850"/>
                </a:cubicBezTo>
                <a:cubicBezTo>
                  <a:pt x="92428" y="2218502"/>
                  <a:pt x="100850" y="2203526"/>
                  <a:pt x="114300" y="2194560"/>
                </a:cubicBezTo>
                <a:cubicBezTo>
                  <a:pt x="124325" y="2187877"/>
                  <a:pt x="138058" y="2188981"/>
                  <a:pt x="148590" y="2183130"/>
                </a:cubicBezTo>
                <a:cubicBezTo>
                  <a:pt x="172607" y="2169787"/>
                  <a:pt x="192596" y="2149697"/>
                  <a:pt x="217170" y="2137410"/>
                </a:cubicBezTo>
                <a:cubicBezTo>
                  <a:pt x="232410" y="2129790"/>
                  <a:pt x="247229" y="2121262"/>
                  <a:pt x="262890" y="2114550"/>
                </a:cubicBezTo>
                <a:cubicBezTo>
                  <a:pt x="273964" y="2109804"/>
                  <a:pt x="286648" y="2108971"/>
                  <a:pt x="297180" y="2103120"/>
                </a:cubicBezTo>
                <a:cubicBezTo>
                  <a:pt x="321197" y="2089777"/>
                  <a:pt x="342900" y="2072640"/>
                  <a:pt x="365760" y="2057400"/>
                </a:cubicBezTo>
                <a:cubicBezTo>
                  <a:pt x="377190" y="2049780"/>
                  <a:pt x="387018" y="2038884"/>
                  <a:pt x="400050" y="2034540"/>
                </a:cubicBezTo>
                <a:cubicBezTo>
                  <a:pt x="486239" y="2005810"/>
                  <a:pt x="380000" y="2044565"/>
                  <a:pt x="468630" y="2000250"/>
                </a:cubicBezTo>
                <a:cubicBezTo>
                  <a:pt x="479406" y="1994862"/>
                  <a:pt x="492144" y="1994208"/>
                  <a:pt x="502920" y="1988820"/>
                </a:cubicBezTo>
                <a:cubicBezTo>
                  <a:pt x="591550" y="1944505"/>
                  <a:pt x="485311" y="1983260"/>
                  <a:pt x="571500" y="1954530"/>
                </a:cubicBezTo>
                <a:cubicBezTo>
                  <a:pt x="582930" y="1943100"/>
                  <a:pt x="593372" y="1930588"/>
                  <a:pt x="605790" y="1920240"/>
                </a:cubicBezTo>
                <a:cubicBezTo>
                  <a:pt x="616343" y="1911446"/>
                  <a:pt x="630366" y="1907094"/>
                  <a:pt x="640080" y="1897380"/>
                </a:cubicBezTo>
                <a:cubicBezTo>
                  <a:pt x="649794" y="1887666"/>
                  <a:pt x="651291" y="1870371"/>
                  <a:pt x="662940" y="1863090"/>
                </a:cubicBezTo>
                <a:cubicBezTo>
                  <a:pt x="683374" y="1850319"/>
                  <a:pt x="709967" y="1851006"/>
                  <a:pt x="731520" y="1840230"/>
                </a:cubicBezTo>
                <a:cubicBezTo>
                  <a:pt x="746760" y="1832610"/>
                  <a:pt x="762446" y="1825824"/>
                  <a:pt x="777240" y="1817370"/>
                </a:cubicBezTo>
                <a:cubicBezTo>
                  <a:pt x="834635" y="1784573"/>
                  <a:pt x="788169" y="1801256"/>
                  <a:pt x="857250" y="1771650"/>
                </a:cubicBezTo>
                <a:cubicBezTo>
                  <a:pt x="868324" y="1766904"/>
                  <a:pt x="880466" y="1764966"/>
                  <a:pt x="891540" y="1760220"/>
                </a:cubicBezTo>
                <a:cubicBezTo>
                  <a:pt x="907201" y="1753508"/>
                  <a:pt x="921440" y="1743688"/>
                  <a:pt x="937260" y="1737360"/>
                </a:cubicBezTo>
                <a:cubicBezTo>
                  <a:pt x="959633" y="1728411"/>
                  <a:pt x="1005840" y="1714500"/>
                  <a:pt x="1005840" y="1714500"/>
                </a:cubicBezTo>
                <a:cubicBezTo>
                  <a:pt x="1062597" y="1629364"/>
                  <a:pt x="989651" y="1733927"/>
                  <a:pt x="1062990" y="1645920"/>
                </a:cubicBezTo>
                <a:cubicBezTo>
                  <a:pt x="1071784" y="1635367"/>
                  <a:pt x="1079707" y="1623917"/>
                  <a:pt x="1085850" y="1611630"/>
                </a:cubicBezTo>
                <a:cubicBezTo>
                  <a:pt x="1104443" y="1574445"/>
                  <a:pt x="1087383" y="1575807"/>
                  <a:pt x="1120140" y="1543050"/>
                </a:cubicBezTo>
                <a:cubicBezTo>
                  <a:pt x="1133610" y="1529580"/>
                  <a:pt x="1150254" y="1519684"/>
                  <a:pt x="1165860" y="1508760"/>
                </a:cubicBezTo>
                <a:cubicBezTo>
                  <a:pt x="1237319" y="1458739"/>
                  <a:pt x="1211509" y="1470684"/>
                  <a:pt x="1268730" y="1451610"/>
                </a:cubicBezTo>
                <a:cubicBezTo>
                  <a:pt x="1283970" y="1440180"/>
                  <a:pt x="1297411" y="1425839"/>
                  <a:pt x="1314450" y="1417320"/>
                </a:cubicBezTo>
                <a:cubicBezTo>
                  <a:pt x="1328501" y="1410295"/>
                  <a:pt x="1345065" y="1410206"/>
                  <a:pt x="1360170" y="1405890"/>
                </a:cubicBezTo>
                <a:cubicBezTo>
                  <a:pt x="1371755" y="1402580"/>
                  <a:pt x="1383684" y="1399848"/>
                  <a:pt x="1394460" y="1394460"/>
                </a:cubicBezTo>
                <a:cubicBezTo>
                  <a:pt x="1406747" y="1388317"/>
                  <a:pt x="1416463" y="1377743"/>
                  <a:pt x="1428750" y="1371600"/>
                </a:cubicBezTo>
                <a:cubicBezTo>
                  <a:pt x="1472965" y="1349492"/>
                  <a:pt x="1518474" y="1339433"/>
                  <a:pt x="1565910" y="1325880"/>
                </a:cubicBezTo>
                <a:cubicBezTo>
                  <a:pt x="1577340" y="1318260"/>
                  <a:pt x="1587913" y="1309163"/>
                  <a:pt x="1600200" y="1303020"/>
                </a:cubicBezTo>
                <a:cubicBezTo>
                  <a:pt x="1677978" y="1264131"/>
                  <a:pt x="1585072" y="1328191"/>
                  <a:pt x="1680210" y="1268730"/>
                </a:cubicBezTo>
                <a:cubicBezTo>
                  <a:pt x="1696364" y="1258634"/>
                  <a:pt x="1709475" y="1244039"/>
                  <a:pt x="1725930" y="1234440"/>
                </a:cubicBezTo>
                <a:cubicBezTo>
                  <a:pt x="1755366" y="1217269"/>
                  <a:pt x="1790108" y="1209167"/>
                  <a:pt x="1817370" y="1188720"/>
                </a:cubicBezTo>
                <a:cubicBezTo>
                  <a:pt x="1832610" y="1177290"/>
                  <a:pt x="1847588" y="1165503"/>
                  <a:pt x="1863090" y="1154430"/>
                </a:cubicBezTo>
                <a:cubicBezTo>
                  <a:pt x="1874268" y="1146445"/>
                  <a:pt x="1886270" y="1139650"/>
                  <a:pt x="1897380" y="1131570"/>
                </a:cubicBezTo>
                <a:cubicBezTo>
                  <a:pt x="2004290" y="1053817"/>
                  <a:pt x="1950831" y="1075653"/>
                  <a:pt x="2023110" y="1051560"/>
                </a:cubicBezTo>
                <a:cubicBezTo>
                  <a:pt x="2053590" y="1028700"/>
                  <a:pt x="2087609" y="1009921"/>
                  <a:pt x="2114550" y="982980"/>
                </a:cubicBezTo>
                <a:cubicBezTo>
                  <a:pt x="2125980" y="971550"/>
                  <a:pt x="2136081" y="958614"/>
                  <a:pt x="2148840" y="948690"/>
                </a:cubicBezTo>
                <a:cubicBezTo>
                  <a:pt x="2170527" y="931822"/>
                  <a:pt x="2197993" y="922397"/>
                  <a:pt x="2217420" y="902970"/>
                </a:cubicBezTo>
                <a:lnTo>
                  <a:pt x="2286000" y="834390"/>
                </a:lnTo>
                <a:cubicBezTo>
                  <a:pt x="2297430" y="822960"/>
                  <a:pt x="2306429" y="808417"/>
                  <a:pt x="2320290" y="800100"/>
                </a:cubicBezTo>
                <a:cubicBezTo>
                  <a:pt x="2361308" y="775489"/>
                  <a:pt x="2427139" y="734004"/>
                  <a:pt x="2468880" y="720090"/>
                </a:cubicBezTo>
                <a:cubicBezTo>
                  <a:pt x="2494545" y="711535"/>
                  <a:pt x="2539819" y="697189"/>
                  <a:pt x="2560320" y="685800"/>
                </a:cubicBezTo>
                <a:cubicBezTo>
                  <a:pt x="2655699" y="632812"/>
                  <a:pt x="2556972" y="663777"/>
                  <a:pt x="2651760" y="640080"/>
                </a:cubicBezTo>
                <a:cubicBezTo>
                  <a:pt x="2752626" y="572836"/>
                  <a:pt x="2591406" y="675972"/>
                  <a:pt x="2754630" y="594360"/>
                </a:cubicBezTo>
                <a:lnTo>
                  <a:pt x="2846070" y="548640"/>
                </a:lnTo>
                <a:cubicBezTo>
                  <a:pt x="2861310" y="541020"/>
                  <a:pt x="2875260" y="529913"/>
                  <a:pt x="2891790" y="525780"/>
                </a:cubicBezTo>
                <a:cubicBezTo>
                  <a:pt x="2911190" y="520930"/>
                  <a:pt x="2951758" y="512030"/>
                  <a:pt x="2971800" y="502920"/>
                </a:cubicBezTo>
                <a:cubicBezTo>
                  <a:pt x="3018459" y="481711"/>
                  <a:pt x="3069610" y="449574"/>
                  <a:pt x="3120390" y="434340"/>
                </a:cubicBezTo>
                <a:cubicBezTo>
                  <a:pt x="3138998" y="428758"/>
                  <a:pt x="3158490" y="426720"/>
                  <a:pt x="3177540" y="422910"/>
                </a:cubicBezTo>
                <a:cubicBezTo>
                  <a:pt x="3188970" y="415290"/>
                  <a:pt x="3199543" y="406193"/>
                  <a:pt x="3211830" y="400050"/>
                </a:cubicBezTo>
                <a:cubicBezTo>
                  <a:pt x="3241377" y="385277"/>
                  <a:pt x="3301949" y="378750"/>
                  <a:pt x="3326130" y="377190"/>
                </a:cubicBezTo>
                <a:cubicBezTo>
                  <a:pt x="3417459" y="371298"/>
                  <a:pt x="3509010" y="369570"/>
                  <a:pt x="3600450" y="365760"/>
                </a:cubicBezTo>
                <a:cubicBezTo>
                  <a:pt x="3922056" y="319816"/>
                  <a:pt x="3656308" y="360799"/>
                  <a:pt x="3817620" y="331470"/>
                </a:cubicBezTo>
                <a:cubicBezTo>
                  <a:pt x="3840422" y="327324"/>
                  <a:pt x="3863717" y="325661"/>
                  <a:pt x="3886200" y="320040"/>
                </a:cubicBezTo>
                <a:cubicBezTo>
                  <a:pt x="4053557" y="278201"/>
                  <a:pt x="3849065" y="312282"/>
                  <a:pt x="4034790" y="285750"/>
                </a:cubicBezTo>
                <a:cubicBezTo>
                  <a:pt x="4147642" y="240609"/>
                  <a:pt x="4036158" y="281179"/>
                  <a:pt x="4149090" y="251460"/>
                </a:cubicBezTo>
                <a:cubicBezTo>
                  <a:pt x="4202738" y="237342"/>
                  <a:pt x="4255292" y="219195"/>
                  <a:pt x="4309110" y="205740"/>
                </a:cubicBezTo>
                <a:cubicBezTo>
                  <a:pt x="4370070" y="190500"/>
                  <a:pt x="4431572" y="177282"/>
                  <a:pt x="4491990" y="160020"/>
                </a:cubicBezTo>
                <a:lnTo>
                  <a:pt x="4652010" y="114300"/>
                </a:lnTo>
                <a:cubicBezTo>
                  <a:pt x="4678680" y="106680"/>
                  <a:pt x="4705706" y="100211"/>
                  <a:pt x="4732020" y="91440"/>
                </a:cubicBezTo>
                <a:cubicBezTo>
                  <a:pt x="4775693" y="76882"/>
                  <a:pt x="4836390" y="55547"/>
                  <a:pt x="4880610" y="45720"/>
                </a:cubicBezTo>
                <a:cubicBezTo>
                  <a:pt x="4922193" y="36479"/>
                  <a:pt x="4964570" y="31214"/>
                  <a:pt x="5006340" y="22860"/>
                </a:cubicBezTo>
                <a:cubicBezTo>
                  <a:pt x="5042220" y="15684"/>
                  <a:pt x="5053668" y="10894"/>
                  <a:pt x="5086350" y="0"/>
                </a:cubicBezTo>
                <a:cubicBezTo>
                  <a:pt x="5116830" y="3810"/>
                  <a:pt x="5147755" y="4994"/>
                  <a:pt x="5177790" y="11430"/>
                </a:cubicBezTo>
                <a:cubicBezTo>
                  <a:pt x="5257800" y="28575"/>
                  <a:pt x="5223510" y="31432"/>
                  <a:pt x="5280660" y="45720"/>
                </a:cubicBezTo>
                <a:cubicBezTo>
                  <a:pt x="5295900" y="49530"/>
                  <a:pt x="5310779" y="55315"/>
                  <a:pt x="5326380" y="57150"/>
                </a:cubicBezTo>
                <a:cubicBezTo>
                  <a:pt x="5375716" y="62954"/>
                  <a:pt x="5425440" y="64770"/>
                  <a:pt x="5474970" y="68580"/>
                </a:cubicBezTo>
                <a:lnTo>
                  <a:pt x="6023610" y="57150"/>
                </a:lnTo>
                <a:lnTo>
                  <a:pt x="6800850" y="45720"/>
                </a:lnTo>
                <a:cubicBezTo>
                  <a:pt x="6824017" y="45094"/>
                  <a:pt x="6846807" y="39317"/>
                  <a:pt x="6869430" y="34290"/>
                </a:cubicBezTo>
                <a:cubicBezTo>
                  <a:pt x="6881191" y="31676"/>
                  <a:pt x="6892135" y="26170"/>
                  <a:pt x="6903720" y="22860"/>
                </a:cubicBezTo>
                <a:cubicBezTo>
                  <a:pt x="6918825" y="18544"/>
                  <a:pt x="6934200" y="15240"/>
                  <a:pt x="6949440" y="11430"/>
                </a:cubicBezTo>
                <a:cubicBezTo>
                  <a:pt x="7044690" y="15240"/>
                  <a:pt x="7140075" y="16519"/>
                  <a:pt x="7235190" y="22860"/>
                </a:cubicBezTo>
                <a:cubicBezTo>
                  <a:pt x="7305763" y="27565"/>
                  <a:pt x="7272912" y="33783"/>
                  <a:pt x="7326630" y="45720"/>
                </a:cubicBezTo>
                <a:cubicBezTo>
                  <a:pt x="7349253" y="50747"/>
                  <a:pt x="7372817" y="51179"/>
                  <a:pt x="7395210" y="57150"/>
                </a:cubicBezTo>
                <a:cubicBezTo>
                  <a:pt x="7430134" y="66463"/>
                  <a:pt x="7462427" y="85498"/>
                  <a:pt x="7498080" y="91440"/>
                </a:cubicBezTo>
                <a:cubicBezTo>
                  <a:pt x="7667279" y="119640"/>
                  <a:pt x="7456696" y="81890"/>
                  <a:pt x="7646670" y="125730"/>
                </a:cubicBezTo>
                <a:cubicBezTo>
                  <a:pt x="7669252" y="130941"/>
                  <a:pt x="7692627" y="132133"/>
                  <a:pt x="7715250" y="137160"/>
                </a:cubicBezTo>
                <a:cubicBezTo>
                  <a:pt x="7727011" y="139774"/>
                  <a:pt x="7737851" y="145668"/>
                  <a:pt x="7749540" y="148590"/>
                </a:cubicBezTo>
                <a:cubicBezTo>
                  <a:pt x="7768387" y="153302"/>
                  <a:pt x="7787640" y="156210"/>
                  <a:pt x="7806690" y="160020"/>
                </a:cubicBezTo>
                <a:cubicBezTo>
                  <a:pt x="7825740" y="171450"/>
                  <a:pt x="7846773" y="180088"/>
                  <a:pt x="7863840" y="194310"/>
                </a:cubicBezTo>
                <a:cubicBezTo>
                  <a:pt x="7892815" y="218456"/>
                  <a:pt x="7943850" y="274320"/>
                  <a:pt x="7943850" y="274320"/>
                </a:cubicBezTo>
                <a:cubicBezTo>
                  <a:pt x="7969991" y="352742"/>
                  <a:pt x="7973744" y="326195"/>
                  <a:pt x="7955280" y="400050"/>
                </a:cubicBezTo>
                <a:cubicBezTo>
                  <a:pt x="7952358" y="411739"/>
                  <a:pt x="7949701" y="423808"/>
                  <a:pt x="7943850" y="434340"/>
                </a:cubicBezTo>
                <a:cubicBezTo>
                  <a:pt x="7930507" y="458357"/>
                  <a:pt x="7913370" y="480060"/>
                  <a:pt x="7898130" y="502920"/>
                </a:cubicBezTo>
                <a:lnTo>
                  <a:pt x="7875270" y="537210"/>
                </a:lnTo>
                <a:cubicBezTo>
                  <a:pt x="7865266" y="577226"/>
                  <a:pt x="7852410" y="621985"/>
                  <a:pt x="7852410" y="662940"/>
                </a:cubicBezTo>
                <a:cubicBezTo>
                  <a:pt x="7852410" y="705790"/>
                  <a:pt x="7863111" y="785753"/>
                  <a:pt x="7875270" y="834390"/>
                </a:cubicBezTo>
                <a:cubicBezTo>
                  <a:pt x="7878192" y="846079"/>
                  <a:pt x="7882890" y="857250"/>
                  <a:pt x="7886700" y="868680"/>
                </a:cubicBezTo>
                <a:cubicBezTo>
                  <a:pt x="7890510" y="899160"/>
                  <a:pt x="7898130" y="929403"/>
                  <a:pt x="7898130" y="960120"/>
                </a:cubicBezTo>
                <a:cubicBezTo>
                  <a:pt x="7898130" y="969575"/>
                  <a:pt x="7882823" y="1056797"/>
                  <a:pt x="7875270" y="1074420"/>
                </a:cubicBezTo>
                <a:cubicBezTo>
                  <a:pt x="7869859" y="1087046"/>
                  <a:pt x="7860030" y="1097280"/>
                  <a:pt x="7852410" y="1108710"/>
                </a:cubicBezTo>
                <a:cubicBezTo>
                  <a:pt x="7853245" y="1118732"/>
                  <a:pt x="7862622" y="1276505"/>
                  <a:pt x="7875270" y="1314450"/>
                </a:cubicBezTo>
                <a:cubicBezTo>
                  <a:pt x="7879614" y="1327482"/>
                  <a:pt x="7890510" y="1337310"/>
                  <a:pt x="7898130" y="1348740"/>
                </a:cubicBezTo>
                <a:cubicBezTo>
                  <a:pt x="7922877" y="1447727"/>
                  <a:pt x="7892573" y="1340562"/>
                  <a:pt x="7932420" y="1440180"/>
                </a:cubicBezTo>
                <a:cubicBezTo>
                  <a:pt x="7941369" y="1462553"/>
                  <a:pt x="7955280" y="1508760"/>
                  <a:pt x="7955280" y="1508760"/>
                </a:cubicBezTo>
                <a:cubicBezTo>
                  <a:pt x="7951484" y="1588466"/>
                  <a:pt x="7977876" y="1714870"/>
                  <a:pt x="7920990" y="1794510"/>
                </a:cubicBezTo>
                <a:cubicBezTo>
                  <a:pt x="7898754" y="1825640"/>
                  <a:pt x="7881651" y="1830774"/>
                  <a:pt x="7852410" y="1851660"/>
                </a:cubicBezTo>
                <a:cubicBezTo>
                  <a:pt x="7836908" y="1862733"/>
                  <a:pt x="7820850" y="1873206"/>
                  <a:pt x="7806690" y="1885950"/>
                </a:cubicBezTo>
                <a:cubicBezTo>
                  <a:pt x="7782660" y="1907577"/>
                  <a:pt x="7738110" y="1954530"/>
                  <a:pt x="7738110" y="1954530"/>
                </a:cubicBezTo>
                <a:cubicBezTo>
                  <a:pt x="7710906" y="2036142"/>
                  <a:pt x="7728616" y="2003060"/>
                  <a:pt x="7692390" y="2057400"/>
                </a:cubicBezTo>
                <a:cubicBezTo>
                  <a:pt x="7688580" y="2072640"/>
                  <a:pt x="7686476" y="2088411"/>
                  <a:pt x="7680960" y="2103120"/>
                </a:cubicBezTo>
                <a:cubicBezTo>
                  <a:pt x="7674977" y="2119074"/>
                  <a:pt x="7662996" y="2132520"/>
                  <a:pt x="7658100" y="2148840"/>
                </a:cubicBezTo>
                <a:cubicBezTo>
                  <a:pt x="7651441" y="2171038"/>
                  <a:pt x="7652291" y="2194937"/>
                  <a:pt x="7646670" y="2217420"/>
                </a:cubicBezTo>
                <a:cubicBezTo>
                  <a:pt x="7642362" y="2234652"/>
                  <a:pt x="7611438" y="2323921"/>
                  <a:pt x="7600950" y="2343150"/>
                </a:cubicBezTo>
                <a:cubicBezTo>
                  <a:pt x="7587794" y="2367270"/>
                  <a:pt x="7578090" y="2396490"/>
                  <a:pt x="7555230" y="2411730"/>
                </a:cubicBezTo>
                <a:lnTo>
                  <a:pt x="7486650" y="2457450"/>
                </a:lnTo>
                <a:cubicBezTo>
                  <a:pt x="7436204" y="2533119"/>
                  <a:pt x="7453217" y="2501456"/>
                  <a:pt x="7429500" y="254889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0794696-FB3E-45C1-B673-C7A5A8F6E86E}"/>
              </a:ext>
            </a:extLst>
          </p:cNvPr>
          <p:cNvSpPr/>
          <p:nvPr/>
        </p:nvSpPr>
        <p:spPr>
          <a:xfrm rot="19137202">
            <a:off x="7834720" y="3313669"/>
            <a:ext cx="6769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435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A24C89B1-D49D-44B0-8B2F-89BD0503F0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711581"/>
              </p:ext>
            </p:extLst>
          </p:nvPr>
        </p:nvGraphicFramePr>
        <p:xfrm>
          <a:off x="2701359" y="-39189"/>
          <a:ext cx="6789282" cy="6385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4632731" imgH="32575382" progId="AcroExch.Document.DC">
                  <p:embed/>
                </p:oleObj>
              </mc:Choice>
              <mc:Fallback>
                <p:oleObj name="Acrobat Document" r:id="rId4" imgW="34632731" imgH="3257538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01359" y="-39189"/>
                        <a:ext cx="6789282" cy="6385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C9B003-8C3E-40FE-9D31-BBB7746A08D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do Porto e suas vizinhanças (1833).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(localização das baterias, linhas de defesa e principais batalhas do Cerco do Porto – 1832-1833)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D3811E-373E-4B13-80A2-E860C3426F31}"/>
              </a:ext>
            </a:extLst>
          </p:cNvPr>
          <p:cNvSpPr/>
          <p:nvPr/>
        </p:nvSpPr>
        <p:spPr>
          <a:xfrm>
            <a:off x="5715673" y="1667512"/>
            <a:ext cx="1595740" cy="1485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1AAF66D-9575-481D-B084-BF02B37EB56A}"/>
              </a:ext>
            </a:extLst>
          </p:cNvPr>
          <p:cNvSpPr/>
          <p:nvPr/>
        </p:nvSpPr>
        <p:spPr>
          <a:xfrm flipV="1">
            <a:off x="6775512" y="2817523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879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da Cidade do Porto, de Perry Vidal (1865).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(descrição da cidade em Português e em Francês; Jardim de São Lázaro em destaque – 1834)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FA81888-157A-44AF-A1CB-5AF2E662D2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53" y="5957"/>
            <a:ext cx="7682893" cy="566704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9DAEE5D-AC10-4D4F-A822-73569FD6D82C}"/>
              </a:ext>
            </a:extLst>
          </p:cNvPr>
          <p:cNvSpPr/>
          <p:nvPr/>
        </p:nvSpPr>
        <p:spPr>
          <a:xfrm>
            <a:off x="4272198" y="494673"/>
            <a:ext cx="4512038" cy="41578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5B53AD0-CC1B-4D2A-B7F3-D73439165E07}"/>
              </a:ext>
            </a:extLst>
          </p:cNvPr>
          <p:cNvSpPr/>
          <p:nvPr/>
        </p:nvSpPr>
        <p:spPr>
          <a:xfrm rot="20189556">
            <a:off x="8074675" y="2787124"/>
            <a:ext cx="183999" cy="1004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0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8ADC34-8B7C-4C95-A8B4-1F110246C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29" y="0"/>
            <a:ext cx="8337742" cy="5672996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BB20DB61-C11F-4D0B-8710-62FABB62F3CE}"/>
              </a:ext>
            </a:extLst>
          </p:cNvPr>
          <p:cNvSpPr/>
          <p:nvPr/>
        </p:nvSpPr>
        <p:spPr>
          <a:xfrm rot="21436490">
            <a:off x="4440966" y="2307303"/>
            <a:ext cx="5290863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71A79D78-C223-4AA5-AE09-E70C1D3F7CDB}"/>
              </a:ext>
            </a:extLst>
          </p:cNvPr>
          <p:cNvSpPr/>
          <p:nvPr/>
        </p:nvSpPr>
        <p:spPr>
          <a:xfrm rot="2662666">
            <a:off x="3956091" y="3860822"/>
            <a:ext cx="3883706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EE841E3-28BF-41F1-AE94-883AA064A482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 de Alinhamento das Ruas do Reimão (atual Av. de Rodrigues de Freitas) e de São Vítor (1835).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(ligações: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Largo de Soares dos Reis / Rua do Heroísmo; Praça da Alegria / Passeio das Fontaínhas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613A2F1-DDC0-4ADF-94AB-2F6C7631C3E2}"/>
              </a:ext>
            </a:extLst>
          </p:cNvPr>
          <p:cNvSpPr/>
          <p:nvPr/>
        </p:nvSpPr>
        <p:spPr>
          <a:xfrm>
            <a:off x="3441636" y="2082847"/>
            <a:ext cx="856916" cy="7200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83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Topográfica da Cidade do Porto, de Telles Ferreira (1892).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http://gisaweb.cm-porto.pt;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levantamento da década de 80 do século XIX; desenho final colorido da Folha 320)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67263605-53CF-4A69-84F2-F7F31BDF5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244145"/>
              </p:ext>
            </p:extLst>
          </p:nvPr>
        </p:nvGraphicFramePr>
        <p:xfrm>
          <a:off x="1933965" y="0"/>
          <a:ext cx="8377920" cy="5681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5298366" imgH="17154334" progId="AcroExch.Document.DC">
                  <p:embed/>
                </p:oleObj>
              </mc:Choice>
              <mc:Fallback>
                <p:oleObj name="Acrobat Document" r:id="rId4" imgW="25298366" imgH="17154334" progId="AcroExch.Document.DC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67263605-53CF-4A69-84F2-F7F31BDF50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33965" y="0"/>
                        <a:ext cx="8377920" cy="5681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FEEAF803-C4FF-47A7-8B6A-427630A87257}"/>
              </a:ext>
            </a:extLst>
          </p:cNvPr>
          <p:cNvSpPr/>
          <p:nvPr/>
        </p:nvSpPr>
        <p:spPr>
          <a:xfrm rot="21130234">
            <a:off x="2046199" y="280334"/>
            <a:ext cx="3001667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A48DFA38-002D-46AC-966A-E9EEBB031E92}"/>
              </a:ext>
            </a:extLst>
          </p:cNvPr>
          <p:cNvSpPr/>
          <p:nvPr/>
        </p:nvSpPr>
        <p:spPr>
          <a:xfrm rot="2578764">
            <a:off x="1245927" y="2766056"/>
            <a:ext cx="6516482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14BEE3-CDDC-45DD-83FB-80F7F170B931}"/>
              </a:ext>
            </a:extLst>
          </p:cNvPr>
          <p:cNvSpPr/>
          <p:nvPr/>
        </p:nvSpPr>
        <p:spPr>
          <a:xfrm>
            <a:off x="6397990" y="511941"/>
            <a:ext cx="3352800" cy="32257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69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13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Fotografia Aérea da Cidade do Porto (1939-1940) – Av. de Rodrigues de Freitas e Rua de São Vítor em destaque.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(fonte: http://gisaweb.cm-porto.pt; fiada 21, n.º 471; fiada 22, n.º 501; fiada 23, n.º 187)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6D2B50-5462-471D-9269-FE4B81B890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2466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1E10B4-CA7A-48CC-BDD4-5C5A2DEBC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3C4A8F1A-9B70-447F-B941-40D0D3B1BF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498541"/>
              </p:ext>
            </p:extLst>
          </p:nvPr>
        </p:nvGraphicFramePr>
        <p:xfrm>
          <a:off x="7516187" y="1034422"/>
          <a:ext cx="4792010" cy="4649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533435" imgH="3428668" progId="AcroExch.Document.DC">
                  <p:embed/>
                </p:oleObj>
              </mc:Choice>
              <mc:Fallback>
                <p:oleObj name="Acrobat Document" r:id="rId4" imgW="3533435" imgH="342866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16187" y="1034422"/>
                        <a:ext cx="4792010" cy="4649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06D9F361-5A44-4B6B-8B87-AEE76B01FF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8423"/>
              </p:ext>
            </p:extLst>
          </p:nvPr>
        </p:nvGraphicFramePr>
        <p:xfrm>
          <a:off x="-209863" y="1033217"/>
          <a:ext cx="4859684" cy="4663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3533435" imgH="3390766" progId="AcroExch.Document.DC">
                  <p:embed/>
                </p:oleObj>
              </mc:Choice>
              <mc:Fallback>
                <p:oleObj name="Acrobat Document" r:id="rId6" imgW="3533435" imgH="339076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09863" y="1033217"/>
                        <a:ext cx="4859684" cy="4663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0E62874D-7DBC-468B-94EC-C84C504348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353550"/>
              </p:ext>
            </p:extLst>
          </p:nvPr>
        </p:nvGraphicFramePr>
        <p:xfrm>
          <a:off x="3981376" y="1036026"/>
          <a:ext cx="4792009" cy="4649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3533435" imgH="3428668" progId="AcroExch.Document.DC">
                  <p:embed/>
                </p:oleObj>
              </mc:Choice>
              <mc:Fallback>
                <p:oleObj name="Acrobat Document" r:id="rId8" imgW="3533435" imgH="342866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1376" y="1036026"/>
                        <a:ext cx="4792009" cy="4649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C26A33AE-B44B-49D1-9EEC-5AA06597ABC6}"/>
              </a:ext>
            </a:extLst>
          </p:cNvPr>
          <p:cNvSpPr/>
          <p:nvPr/>
        </p:nvSpPr>
        <p:spPr>
          <a:xfrm rot="21393682">
            <a:off x="2821922" y="2679550"/>
            <a:ext cx="6566743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8FA74AE9-6EA4-4BCD-AD71-349DC01D6512}"/>
              </a:ext>
            </a:extLst>
          </p:cNvPr>
          <p:cNvSpPr/>
          <p:nvPr/>
        </p:nvSpPr>
        <p:spPr>
          <a:xfrm rot="2578764">
            <a:off x="2847164" y="3439027"/>
            <a:ext cx="1530732" cy="722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97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Esquina da Av. de Rodrigues de Freitas com a Rua de São Vítor (1907).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(exótico desfile com a Guarda Municipal a cavalo, dois elefantes, um carro de bois e muitos populares!)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BFBEE05-A5C5-43B6-A36B-68D2C621C23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33" y="-5173"/>
            <a:ext cx="6583385" cy="567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86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Esquina da Av. de Rodrigues de Freitas com a Rua de São Vítor (1910).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 avenida dos palacetes e das moradias da burguesia com a rua das ilhas operárias)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A52A895-D337-48B8-B0F8-8315207D6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23" y="-402891"/>
            <a:ext cx="8575754" cy="60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25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146092C-2094-4F42-B876-19F7430DA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20" y="-386807"/>
            <a:ext cx="9587810" cy="68387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AAEEE3-F8FA-4FF9-A834-99745FBE86B2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Esquina da Av. de Rodrigues de Freitas com a Rua de D. João IV (início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 antigo Convento de Santo António da Cidade acolheu a Biblioteca, a Academia de Belas Artes e o Museu Portuense)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16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Palacetes da Av. de Rodrigues de Freitas (início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 edifício à esquerda é a atual sede da Associação dos Ourives e Relojoeiros de Portugal)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706232A-3D68-494D-ADD0-FC255163A43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58" y="-41396"/>
            <a:ext cx="8909284" cy="570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9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C36031F-9A66-46A8-9565-DCB8C36B8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55" y="1000569"/>
            <a:ext cx="4229690" cy="4143953"/>
          </a:xfrm>
          <a:prstGeom prst="rect">
            <a:avLst/>
          </a:prstGeom>
        </p:spPr>
      </p:pic>
      <p:sp>
        <p:nvSpPr>
          <p:cNvPr id="21" name="Lua 20">
            <a:extLst>
              <a:ext uri="{FF2B5EF4-FFF2-40B4-BE49-F238E27FC236}">
                <a16:creationId xmlns:a16="http://schemas.microsoft.com/office/drawing/2014/main" id="{DD2AE66A-88BB-44BC-9BF7-CF0BC34226A8}"/>
              </a:ext>
            </a:extLst>
          </p:cNvPr>
          <p:cNvSpPr/>
          <p:nvPr/>
        </p:nvSpPr>
        <p:spPr>
          <a:xfrm rot="2468924">
            <a:off x="3364358" y="167356"/>
            <a:ext cx="2121798" cy="3649085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Lua 22">
            <a:extLst>
              <a:ext uri="{FF2B5EF4-FFF2-40B4-BE49-F238E27FC236}">
                <a16:creationId xmlns:a16="http://schemas.microsoft.com/office/drawing/2014/main" id="{5B2CC157-12E0-473D-8FE2-28451E1E1CF1}"/>
              </a:ext>
            </a:extLst>
          </p:cNvPr>
          <p:cNvSpPr/>
          <p:nvPr/>
        </p:nvSpPr>
        <p:spPr>
          <a:xfrm rot="19015396">
            <a:off x="3582786" y="2542869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Lua 24">
            <a:extLst>
              <a:ext uri="{FF2B5EF4-FFF2-40B4-BE49-F238E27FC236}">
                <a16:creationId xmlns:a16="http://schemas.microsoft.com/office/drawing/2014/main" id="{88668F01-017D-42BD-90F4-C17EC6787562}"/>
              </a:ext>
            </a:extLst>
          </p:cNvPr>
          <p:cNvSpPr/>
          <p:nvPr/>
        </p:nvSpPr>
        <p:spPr>
          <a:xfrm rot="7979416">
            <a:off x="6608289" y="-19677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Lua 26">
            <a:extLst>
              <a:ext uri="{FF2B5EF4-FFF2-40B4-BE49-F238E27FC236}">
                <a16:creationId xmlns:a16="http://schemas.microsoft.com/office/drawing/2014/main" id="{ABE421AD-15FE-4DDA-BE8A-4A5A25150D44}"/>
              </a:ext>
            </a:extLst>
          </p:cNvPr>
          <p:cNvSpPr/>
          <p:nvPr/>
        </p:nvSpPr>
        <p:spPr>
          <a:xfrm rot="13007108">
            <a:off x="6708694" y="2356350"/>
            <a:ext cx="2005943" cy="380745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3" name="Triângulo isósceles 32">
            <a:extLst>
              <a:ext uri="{FF2B5EF4-FFF2-40B4-BE49-F238E27FC236}">
                <a16:creationId xmlns:a16="http://schemas.microsoft.com/office/drawing/2014/main" id="{EC67C32C-FB19-4323-BD1D-7F7B95DDD5F8}"/>
              </a:ext>
            </a:extLst>
          </p:cNvPr>
          <p:cNvSpPr/>
          <p:nvPr/>
        </p:nvSpPr>
        <p:spPr>
          <a:xfrm rot="12979956" flipH="1">
            <a:off x="8595127" y="3009241"/>
            <a:ext cx="445877" cy="1483591"/>
          </a:xfrm>
          <a:prstGeom prst="triangle">
            <a:avLst>
              <a:gd name="adj" fmla="val 4360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9A6A98F-990D-416E-9218-164B8AE45685}"/>
              </a:ext>
            </a:extLst>
          </p:cNvPr>
          <p:cNvSpPr txBox="1"/>
          <p:nvPr/>
        </p:nvSpPr>
        <p:spPr>
          <a:xfrm>
            <a:off x="8494482" y="1762781"/>
            <a:ext cx="2727701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sz="800" b="1" dirty="0"/>
          </a:p>
          <a:p>
            <a:pPr algn="ctr"/>
            <a:r>
              <a:rPr lang="pt-PT" b="1" dirty="0"/>
              <a:t>VAMOS CONHECER O</a:t>
            </a:r>
          </a:p>
          <a:p>
            <a:pPr algn="ctr"/>
            <a:r>
              <a:rPr lang="pt-PT" b="1" dirty="0"/>
              <a:t>PORTO ORIENTAL</a:t>
            </a:r>
          </a:p>
          <a:p>
            <a:pPr algn="ctr"/>
            <a:r>
              <a:rPr lang="pt-PT" b="1" dirty="0"/>
              <a:t>- BONFIM-CAMPANHÃ?</a:t>
            </a:r>
          </a:p>
          <a:p>
            <a:pPr algn="ctr"/>
            <a:endParaRPr lang="pt-PT" sz="800" b="1" dirty="0"/>
          </a:p>
          <a:p>
            <a:pPr algn="ctr"/>
            <a:r>
              <a:rPr lang="pt-PT" b="1" dirty="0"/>
              <a:t>VENHAM COMIGO!!!</a:t>
            </a:r>
          </a:p>
          <a:p>
            <a:pPr algn="ctr"/>
            <a:endParaRPr lang="pt-PT" sz="800" b="1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E9A7F30-9A06-4FF8-B2C0-9FD89586F370}"/>
              </a:ext>
            </a:extLst>
          </p:cNvPr>
          <p:cNvSpPr/>
          <p:nvPr/>
        </p:nvSpPr>
        <p:spPr>
          <a:xfrm>
            <a:off x="3642102" y="681925"/>
            <a:ext cx="666427" cy="64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AEA33B4-0140-4F5C-8218-4B29DB2CD6DD}"/>
              </a:ext>
            </a:extLst>
          </p:cNvPr>
          <p:cNvSpPr/>
          <p:nvPr/>
        </p:nvSpPr>
        <p:spPr>
          <a:xfrm>
            <a:off x="8019450" y="899237"/>
            <a:ext cx="666427" cy="64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C6F4445D-A7A6-49B0-960E-3303372A8D29}"/>
              </a:ext>
            </a:extLst>
          </p:cNvPr>
          <p:cNvSpPr/>
          <p:nvPr/>
        </p:nvSpPr>
        <p:spPr>
          <a:xfrm>
            <a:off x="8908434" y="3288624"/>
            <a:ext cx="46495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18C9D60-ED94-40D6-A693-8141F581C016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pt-PT" b="1" dirty="0"/>
          </a:p>
          <a:p>
            <a:pPr algn="ctr"/>
            <a:r>
              <a:rPr lang="pt-PT" b="1" dirty="0"/>
              <a:t>Vamos ter uma saída de campo virtual!</a:t>
            </a:r>
          </a:p>
          <a:p>
            <a:pPr algn="ctr"/>
            <a:endParaRPr lang="pt-PT" dirty="0"/>
          </a:p>
          <a:p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DBDA3B8-CB7C-4B0A-AF0C-4F98D3D2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08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Palacete</a:t>
            </a:r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Museu Militar do Porto (1974).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(tomada do edifício da PIDE / DGS pelas forças do MFA, logo após a Revolução do 25 de Abril)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A6DF135-D64E-444A-A140-E5CCC12591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50" y="-40749"/>
            <a:ext cx="7962099" cy="571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19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 de Mija Velhas / </a:t>
            </a:r>
            <a:r>
              <a:rPr lang="pt-PT" b="1" dirty="0"/>
              <a:t>Poço das Patas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 de 24 de Agosto, da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Guedes (1900).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(pausa no trabalho dos operários das fabricas têxteis no local onde existe um jardim / início da Av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Fernão de Magalhães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B064730-94F4-40FA-9077-28754A904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3" y="1160442"/>
            <a:ext cx="6290956" cy="45294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CDF7985-D2ED-4FA7-9C80-4373D9B58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9275"/>
            <a:ext cx="6217023" cy="45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2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 de Mija Velhas / </a:t>
            </a:r>
            <a:r>
              <a:rPr lang="pt-PT" b="1" dirty="0"/>
              <a:t>Poço das Patas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 de 24 de Agosto, de Arnaldo Soares (1919).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(fotografia colorida; até à construção da Estação de Metro a parte frontal da Junta de Freguesia também era ajardinada)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6F8C7A7-8EFD-4174-9733-9D653F5B4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435" y="1184122"/>
            <a:ext cx="7875435" cy="450709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8626384-545D-4423-A346-D84CF4E823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007"/>
                    </a14:imgEffect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84123"/>
            <a:ext cx="7079999" cy="448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36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E061A02-B0B4-427E-8A40-A16D60E289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84" y="-639493"/>
            <a:ext cx="9582631" cy="68575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18C363B-F678-48EE-BE21-DEC7CCE9F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84" y="-766"/>
            <a:ext cx="3175000" cy="19812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0A6AA67-8D71-4686-8572-ACBCB29C3EEB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 de Mija Velhas / </a:t>
            </a:r>
            <a:r>
              <a:rPr lang="pt-PT" b="1" dirty="0"/>
              <a:t>Poço das Patas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 de 24 de Agosto (1916).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(Palacete Cirne-Madureira / Liceu Central do Porto / Junta de Freguesia do Bonfim; piso acrescentado nos anos 30 do séc. XX)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5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572030-F0AC-4C9F-A9E3-3235C93C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09" y="-1023619"/>
            <a:ext cx="9631982" cy="730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2AE8016-B485-4B06-865D-A29100BB1495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 de Santos Pousada (1966).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(sede e oficina da Alcino Ourivesaria desde 1966 – fundada em 1902)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17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0A4715-6B1B-44EB-8D18-B0ABEBA6D11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04" y="-2334768"/>
            <a:ext cx="7703043" cy="101300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B2735BA-A04D-4D37-921B-7D3450F3E92D}"/>
              </a:ext>
            </a:extLst>
          </p:cNvPr>
          <p:cNvSpPr txBox="1"/>
          <p:nvPr/>
        </p:nvSpPr>
        <p:spPr>
          <a:xfrm flipH="1">
            <a:off x="-1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23 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 de São Jerónimo / Rua de Santos Pousada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(1.ª metade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Fábrica de Bolachas Aliança – 1919; Fábrica de Bolachas Villares – 1874, em frente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84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Fotografia aérea do Bairro de Fernão de Magalhães (1962).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(os terrenos vagos correspondem ao Jardim Paulo Valada / Jardim das Pedras)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7EE4CE4-AC4F-413B-833B-9BBB517F3F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522" y="-617220"/>
            <a:ext cx="8386956" cy="629021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973D54E-ED5C-4B7C-B618-8373DB4002E4}"/>
              </a:ext>
            </a:extLst>
          </p:cNvPr>
          <p:cNvSpPr/>
          <p:nvPr/>
        </p:nvSpPr>
        <p:spPr>
          <a:xfrm>
            <a:off x="3845859" y="718011"/>
            <a:ext cx="1915176" cy="17983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89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 do Bonfim, de Cláudio Carneiro (1902).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(quadro; pintor no seu </a:t>
            </a:r>
            <a:r>
              <a:rPr lang="pt-P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Bonfim, em 1929)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C6DE451-C480-454C-ABFC-E9A34594A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45" y="-18084"/>
            <a:ext cx="3435789" cy="56958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D86BA2A-AB22-4296-B681-1294238EF5E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57" y="-2238147"/>
            <a:ext cx="5501063" cy="791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09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 e Igreja do Bonfim (1903).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(Festas de Santa Clara, no início de Setembro)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FACF7D9-4458-42CB-9AB8-FB859AF1C4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49" y="-1705087"/>
            <a:ext cx="8788102" cy="738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79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Construção da Ponte D. Maria Pia, de Gustave Eiffel (1877).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travessia ferroviária do rio Douro, entre 1877 e 1991 – 1 600 toneladas de ferro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9BAC151-2E02-4323-8B9D-7B3E3E898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21" y="-1268290"/>
            <a:ext cx="9762808" cy="69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3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wift Basics &#10; ">
            <a:extLst>
              <a:ext uri="{FF2B5EF4-FFF2-40B4-BE49-F238E27FC236}">
                <a16:creationId xmlns:a16="http://schemas.microsoft.com/office/drawing/2014/main" id="{2DBAA220-12D8-4F47-AC10-0411072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-13854"/>
            <a:ext cx="7585061" cy="56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E53D7D5-9B8C-481B-8543-429C78D07197}"/>
              </a:ext>
            </a:extLst>
          </p:cNvPr>
          <p:cNvSpPr txBox="1"/>
          <p:nvPr/>
        </p:nvSpPr>
        <p:spPr>
          <a:xfrm>
            <a:off x="2620033" y="868433"/>
            <a:ext cx="3250681" cy="39703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u="sng" dirty="0"/>
          </a:p>
          <a:p>
            <a:pPr algn="ctr"/>
            <a:r>
              <a:rPr lang="pt-PT" b="1" dirty="0">
                <a:latin typeface="Comic Sans MS" panose="030F0702030302020204" pitchFamily="66" charset="0"/>
              </a:rPr>
              <a:t>LISTA DE VERIFICAÇÕES</a:t>
            </a:r>
          </a:p>
          <a:p>
            <a:pPr algn="l"/>
            <a:endParaRPr lang="pt-PT" b="1" dirty="0">
              <a:latin typeface="Comic Sans MS" panose="030F0702030302020204" pitchFamily="66" charset="0"/>
            </a:endParaRP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Plano de Atividades da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  Escola (2020-2021)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Autorizações dos EE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Título de transporte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Cartografia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Roteiro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Inquérito / Avaliação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Almoço / Lanches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Vestuário apropriado</a:t>
            </a:r>
          </a:p>
          <a:p>
            <a:pPr algn="l"/>
            <a:r>
              <a:rPr lang="pt-PT" b="1" dirty="0">
                <a:latin typeface="Comic Sans MS" panose="030F0702030302020204" pitchFamily="66" charset="0"/>
              </a:rPr>
              <a:t>. (…)</a:t>
            </a:r>
          </a:p>
          <a:p>
            <a:pPr algn="l"/>
            <a:endParaRPr lang="pt-PT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B03646-E6E4-4A01-A3B2-FDF9B02B65E9}"/>
              </a:ext>
            </a:extLst>
          </p:cNvPr>
          <p:cNvSpPr/>
          <p:nvPr/>
        </p:nvSpPr>
        <p:spPr>
          <a:xfrm>
            <a:off x="5895467" y="464949"/>
            <a:ext cx="2650210" cy="873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33FD3C5-EAE0-45EE-9217-6AB456646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8" y="3823219"/>
            <a:ext cx="1203300" cy="131903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A6058F-0F1F-4062-8230-4DB404000290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pt-PT" b="1" dirty="0"/>
          </a:p>
          <a:p>
            <a:pPr algn="ctr"/>
            <a:r>
              <a:rPr lang="pt-PT" b="1" dirty="0">
                <a:solidFill>
                  <a:srgbClr val="FF0000"/>
                </a:solidFill>
              </a:rPr>
              <a:t>FIG. 1 </a:t>
            </a:r>
            <a:r>
              <a:rPr lang="pt-PT" b="1" dirty="0"/>
              <a:t>Antes de avançar com uma saída de campo, temos de fazer </a:t>
            </a:r>
          </a:p>
          <a:p>
            <a:pPr algn="ctr"/>
            <a:r>
              <a:rPr lang="pt-PT" b="1" dirty="0"/>
              <a:t>uma lista de verificações com o que vai ser necessário fazer e levar!</a:t>
            </a:r>
            <a:endParaRPr lang="pt-PT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5A0D2C7-20C7-495B-B089-65BEEB487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4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Barco Rabelo sob a Ponte D. Maria Pia (finais do século XIX).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(antigo transporte do Vinho do Porto; fotografia colorida)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C9FF67-8E7B-481E-BA0F-F5F03D4D0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69" y="0"/>
            <a:ext cx="9042113" cy="5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11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Largo da Estação de Campanhã (início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(começou por ser chamada de Estação do Pinheiro e entrou ao serviço em 1875)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2FA9A1E-9912-48D6-B0ED-8EB7A3241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38" y="-917801"/>
            <a:ext cx="9777288" cy="66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07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Alfândega Nova, em Miragaia (1963…).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(área de manobras de comboios de mercadorias, do Ramal da Alfândega-Campanhã – 1888-1989)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B0761E-A0CB-479A-BB9B-161CCE489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02" y="43350"/>
            <a:ext cx="9833446" cy="56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52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Pontes ferroviárias D. Maria Pia e São João vistas de ramal abandonado (2020).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(linha férre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abandonada do Ramal da Alfândega-Campanhã – 1888-1989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B885351-A2DE-4627-99D3-6903F4535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85" y="-844342"/>
            <a:ext cx="9794630" cy="651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37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Fotografia aérea da Estação de Campanhã e arredores (1960??).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(Escola Ramalho Ortigão, Fábrica de Esmaltagem Mário Navega, Moagens CERES, Colégio de Campanhã e Oficinas Gerais da CP)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87DF46-0279-4473-B2F8-A765BB6352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18" y="5645"/>
            <a:ext cx="9033764" cy="56902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DF68131-9F40-4450-945A-F3480E70575A}"/>
              </a:ext>
            </a:extLst>
          </p:cNvPr>
          <p:cNvSpPr/>
          <p:nvPr/>
        </p:nvSpPr>
        <p:spPr>
          <a:xfrm>
            <a:off x="2031947" y="0"/>
            <a:ext cx="1595740" cy="1485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22AA01-6424-4764-B7B8-70B7C98D127A}"/>
              </a:ext>
            </a:extLst>
          </p:cNvPr>
          <p:cNvSpPr/>
          <p:nvPr/>
        </p:nvSpPr>
        <p:spPr>
          <a:xfrm>
            <a:off x="5515376" y="3875314"/>
            <a:ext cx="1595740" cy="1485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8F1DAF-B817-4D4F-93C0-F20B839E7BFA}"/>
              </a:ext>
            </a:extLst>
          </p:cNvPr>
          <p:cNvSpPr/>
          <p:nvPr/>
        </p:nvSpPr>
        <p:spPr>
          <a:xfrm>
            <a:off x="7653330" y="1804482"/>
            <a:ext cx="1595740" cy="1485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D376C8-C9DD-405B-AF65-78130F03A901}"/>
              </a:ext>
            </a:extLst>
          </p:cNvPr>
          <p:cNvSpPr/>
          <p:nvPr/>
        </p:nvSpPr>
        <p:spPr>
          <a:xfrm>
            <a:off x="8715759" y="771559"/>
            <a:ext cx="1595740" cy="1485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B1141A-621C-465F-BA25-24AC2F3AF9D5}"/>
              </a:ext>
            </a:extLst>
          </p:cNvPr>
          <p:cNvSpPr/>
          <p:nvPr/>
        </p:nvSpPr>
        <p:spPr>
          <a:xfrm>
            <a:off x="8358527" y="-115932"/>
            <a:ext cx="1595740" cy="1485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30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33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Oficinas Gerais da CP em Campanhã (1960).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(posteriormente passaram para Contumil e Guifões-Matosinhos)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2B7A661-3500-4C77-9EAB-4A4E7F8A395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6" y="-881184"/>
            <a:ext cx="9838199" cy="65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0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F8B4B6-7638-4B5A-9F1B-04DACC2C2D0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52" y="-252849"/>
            <a:ext cx="9810347" cy="736369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A4DF5C8-F112-475D-BD37-9160BD821AD0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Moagens</a:t>
            </a:r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CERES (1920).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 fábrica abriu em 1915, junto da Estação de Campanhã, num edifício ampliado e modernizado em 1965)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68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CF73C4F-304A-4171-AED6-F730125CB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9" y="-221129"/>
            <a:ext cx="9801353" cy="67563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EBEAB06-1365-4B40-89D7-579BC86779E9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Companhia de Moagens Harmonia –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Cerealis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(anos 60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(é Pousada do Porto com o vizinho Palácio do Freixo; continuam a laborar mesmo em frente – 1891-1969…)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12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Termoeléctrica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Freixo (meados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(localizou-se entre a Rua do Freixo e a Av. de Paiva Couceiro – 1919-1975)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2B7F02B-9AB2-4024-B757-AE590A970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21" y="-1251019"/>
            <a:ext cx="4513209" cy="692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12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Empresa Industrial do Freixo (final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(localizou-se entre a Rua do Freixo e a Av. de Paiva Couceiro – 1947-1975)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7C61426-AA06-478F-835B-AC4F00329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83" y="-470681"/>
            <a:ext cx="9829884" cy="61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3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Armas da Cidade do Porto e das Freguesias do Bonfim e de Campanhã.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 armas do concelho são De 1940; as três chaminés do Bonfim recordam o período industrial)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34FD1F8-6968-4745-B319-2E92D7FBF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23" y="116137"/>
            <a:ext cx="4867954" cy="53919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2B47A0-B360-4D2F-B6CE-8FC495207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979" y="1163704"/>
            <a:ext cx="3269520" cy="39687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BD723C7-B1B0-4208-BFAB-AB32CC890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" y="1438119"/>
            <a:ext cx="3269521" cy="34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Barbosa &amp; Almeida (meados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(localizou-se entre a Rua do Freixo e a Av. de Paiva Couceiro – 1919-1969)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6A4975-6468-4BEA-BD2E-727756F164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06" y="-718838"/>
            <a:ext cx="9871559" cy="63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78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80452DF-BF5D-40AE-89EF-75C0AB641CE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3" y="-33224"/>
            <a:ext cx="9834464" cy="5706221"/>
          </a:xfrm>
          <a:prstGeom prst="rect">
            <a:avLst/>
          </a:prstGeom>
        </p:spPr>
      </p:pic>
      <p:pic>
        <p:nvPicPr>
          <p:cNvPr id="4098" name="Picture 2" descr="Fornos de Cerâmica - Fábrica de Cerâmicas de Massarelos">
            <a:extLst>
              <a:ext uri="{FF2B5EF4-FFF2-40B4-BE49-F238E27FC236}">
                <a16:creationId xmlns:a16="http://schemas.microsoft.com/office/drawing/2014/main" id="{EAD79C9B-6C79-4FF2-901F-BC6FFDDB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93" y="6713"/>
            <a:ext cx="9834464" cy="6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8A13CA6-A881-4DE4-8BFC-8F013DE8AB0F}"/>
              </a:ext>
            </a:extLst>
          </p:cNvPr>
          <p:cNvSpPr txBox="1"/>
          <p:nvPr/>
        </p:nvSpPr>
        <p:spPr>
          <a:xfrm flipH="1">
            <a:off x="0" y="5650958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Fábrica de Louças de Massarelos / Quinta de Roriz, em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Quebrantões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Norte (1904-1980).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 fábrica primitiva foi fundada em Massarelos em 1766 e laborou até ao incêndio de 1920)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3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Matadouro Industrial do Porto (década de 30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(Rua de São Roque da Lameira – 1923-finais do século XX)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D5DF56A-3EB1-40C1-9069-CAC7BFC39F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398" y="1390426"/>
            <a:ext cx="14226138" cy="42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81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Estrada da Circunvalação em Campanhã, de António Magalhães (</a:t>
            </a:r>
            <a:r>
              <a:rPr lang="pt-PT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Ilustração Portuguesa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1916).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(ao centro, vê-se a torre da igreja de </a:t>
            </a:r>
            <a:r>
              <a:rPr lang="pt-P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Campanhã – </a:t>
            </a:r>
            <a:r>
              <a:rPr lang="pt-PT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1889-1896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8F5C044-CFC1-4831-A821-1985085AD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9" y="774906"/>
            <a:ext cx="10065313" cy="489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5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Companhia Portuguesa do Cobre (década de 60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(localizou-se na Estrada Interior da </a:t>
            </a:r>
            <a:r>
              <a:rPr lang="pt-P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Circunvalação, </a:t>
            </a:r>
            <a:r>
              <a:rPr lang="pt-PT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3561-3593, junto à Estação de Contumil – 1946-1998</a:t>
            </a:r>
            <a:r>
              <a:rPr lang="pt-P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B03D1BC-C031-46C3-A5C1-99E38170DB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4" y="-858924"/>
            <a:ext cx="7752562" cy="65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54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754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43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Monte Aventino (1917).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(receção de carvão que vinha das Minas de São Pedro da Cova por teleférico – 1914-1970)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http://www.cinemateca.pt/Cinemateca-Digital/Ficha.aspx?obraid=3078&amp;type=Video&amp;fbclid=IwAR1KVWpok1ktDDL65N04Rage2xU-By_OqND7wN7ALVHY6AZwfOLGbtUCmW8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E67D53-D348-4A87-938A-5A1DEB9465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42" y="-2175264"/>
            <a:ext cx="9653715" cy="786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74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AD6CADA-9D61-44BC-B7C1-7DB43FC7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17" y="-902380"/>
            <a:ext cx="9889417" cy="658882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5EEBE7E-E1BB-4602-8798-CADFDFA7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17" y="-1730619"/>
            <a:ext cx="9889417" cy="741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FD20753-1679-45E5-9532-6D35AE04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18" y="-1730618"/>
            <a:ext cx="9889416" cy="741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C1CD1A3-E1CD-493F-A88E-8A13EB45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16" y="-959621"/>
            <a:ext cx="9889416" cy="71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C04B131-5DCA-453D-B8EF-89A3FBA2DA16}"/>
              </a:ext>
            </a:extLst>
          </p:cNvPr>
          <p:cNvSpPr txBox="1"/>
          <p:nvPr/>
        </p:nvSpPr>
        <p:spPr>
          <a:xfrm flipH="1">
            <a:off x="0" y="5638066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Calçada da Corticeira / Calçada das Carquejeiras (1860 / 2020).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(liga a marginal do Douro – Av. de Gustave Eiffel – ao Passeio das Fontaínhas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3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Palácio do Freixo, de Nicolau Nasoni (década de 60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meados do século XVIII, é Pousada do Porto com o edifício da Companhia de Moagens Harmonia)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65528A4-A26A-4BE3-8E32-4423EA1B3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20" y="-1046182"/>
            <a:ext cx="9704611" cy="67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4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3F69A97-140F-4179-B033-A7399D1BDE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05" y="-127276"/>
            <a:ext cx="9862390" cy="705874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87F3B3A-42A3-40F5-B735-878BC16C6292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Palácio e Quinta de Bonjóia, de Nicolau Nasoni (década de 60 do século XX).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1759, inacabado, é parque municipal desde 1995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09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Parque Oriental da Cidade, em Campanhã (2010-2019).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(previsto desde os anos 60 do século XX, com o Parque Ocidental; ligação ao Parque Urbano de Rio Tinto, Gondomar)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062F8B1-A57D-4B27-B3C0-82C39EA19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10" y="691940"/>
            <a:ext cx="9752631" cy="498105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D07D6DE-7392-45BB-8951-D7BF35691141}"/>
              </a:ext>
            </a:extLst>
          </p:cNvPr>
          <p:cNvSpPr/>
          <p:nvPr/>
        </p:nvSpPr>
        <p:spPr>
          <a:xfrm>
            <a:off x="2608729" y="5061090"/>
            <a:ext cx="587884" cy="6253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BAB0B7-306D-48CA-A60C-9F9299FB54A2}"/>
              </a:ext>
            </a:extLst>
          </p:cNvPr>
          <p:cNvSpPr/>
          <p:nvPr/>
        </p:nvSpPr>
        <p:spPr>
          <a:xfrm>
            <a:off x="2020845" y="4129783"/>
            <a:ext cx="587884" cy="6253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29D5F6-3269-49B9-9A9A-C4A7C316DFE6}"/>
              </a:ext>
            </a:extLst>
          </p:cNvPr>
          <p:cNvSpPr/>
          <p:nvPr/>
        </p:nvSpPr>
        <p:spPr>
          <a:xfrm>
            <a:off x="4418904" y="1834819"/>
            <a:ext cx="587884" cy="6253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4F0C8A-B0B7-4EC0-BE78-340B73E8B734}"/>
              </a:ext>
            </a:extLst>
          </p:cNvPr>
          <p:cNvSpPr/>
          <p:nvPr/>
        </p:nvSpPr>
        <p:spPr>
          <a:xfrm>
            <a:off x="1246610" y="3017397"/>
            <a:ext cx="587884" cy="6253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25157B-0CF9-4CF2-AD40-8CADCA06C24C}"/>
              </a:ext>
            </a:extLst>
          </p:cNvPr>
          <p:cNvSpPr/>
          <p:nvPr/>
        </p:nvSpPr>
        <p:spPr>
          <a:xfrm>
            <a:off x="1918177" y="1209465"/>
            <a:ext cx="587884" cy="6253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95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3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Divisão administrativa da Cidade do Porto (desde 2015).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(em destaque a vermelho, a União de Freguesias de Cedofeita, Santo Ildefonso, Sé, Miragaia, São Nicolau e Vitória)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2764232-CF55-425A-8A89-6C2146C4F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76" y="291408"/>
            <a:ext cx="9969299" cy="539354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D85D369-BDB3-4CD2-849E-F207EF0A2A84}"/>
              </a:ext>
            </a:extLst>
          </p:cNvPr>
          <p:cNvSpPr txBox="1"/>
          <p:nvPr/>
        </p:nvSpPr>
        <p:spPr>
          <a:xfrm>
            <a:off x="6400801" y="1869141"/>
            <a:ext cx="162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PARANHOS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888A3E-9836-4C55-AE14-4B58CE25DC73}"/>
              </a:ext>
            </a:extLst>
          </p:cNvPr>
          <p:cNvSpPr txBox="1"/>
          <p:nvPr/>
        </p:nvSpPr>
        <p:spPr>
          <a:xfrm>
            <a:off x="9737048" y="5048676"/>
            <a:ext cx="1368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GONDOMAR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8FFE13-791E-4A1D-BC8E-1EBB4F600BE3}"/>
              </a:ext>
            </a:extLst>
          </p:cNvPr>
          <p:cNvSpPr txBox="1"/>
          <p:nvPr/>
        </p:nvSpPr>
        <p:spPr>
          <a:xfrm>
            <a:off x="7214348" y="3909939"/>
            <a:ext cx="128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BONFIM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77B13CA-48C5-409F-B965-E8A632CF2A1E}"/>
              </a:ext>
            </a:extLst>
          </p:cNvPr>
          <p:cNvSpPr txBox="1"/>
          <p:nvPr/>
        </p:nvSpPr>
        <p:spPr>
          <a:xfrm>
            <a:off x="3933113" y="1864676"/>
            <a:ext cx="151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RAMALDE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BA112DD-BBE9-4A1D-89EE-C21F1599C944}"/>
              </a:ext>
            </a:extLst>
          </p:cNvPr>
          <p:cNvSpPr txBox="1"/>
          <p:nvPr/>
        </p:nvSpPr>
        <p:spPr>
          <a:xfrm>
            <a:off x="8359590" y="3397623"/>
            <a:ext cx="1752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2400" b="1" dirty="0">
                <a:solidFill>
                  <a:schemeClr val="bg1"/>
                </a:solidFill>
              </a:rPr>
              <a:t>CAMPANHÃ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324431A-B445-4634-965B-2B9DD3A371A6}"/>
              </a:ext>
            </a:extLst>
          </p:cNvPr>
          <p:cNvSpPr txBox="1"/>
          <p:nvPr/>
        </p:nvSpPr>
        <p:spPr>
          <a:xfrm>
            <a:off x="7810496" y="624102"/>
            <a:ext cx="782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MAIA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631A308-DC61-4873-A528-F7382A03D124}"/>
              </a:ext>
            </a:extLst>
          </p:cNvPr>
          <p:cNvSpPr txBox="1"/>
          <p:nvPr/>
        </p:nvSpPr>
        <p:spPr>
          <a:xfrm>
            <a:off x="9744279" y="620067"/>
            <a:ext cx="1284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GONDOMAR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D8FBE2-A5CE-4B7B-9006-2F23E0CE1F87}"/>
              </a:ext>
            </a:extLst>
          </p:cNvPr>
          <p:cNvSpPr txBox="1"/>
          <p:nvPr/>
        </p:nvSpPr>
        <p:spPr>
          <a:xfrm>
            <a:off x="3933113" y="620067"/>
            <a:ext cx="1407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MATOSINHOS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944520B-7E88-4B8A-B4AF-A227EDF80341}"/>
              </a:ext>
            </a:extLst>
          </p:cNvPr>
          <p:cNvSpPr txBox="1"/>
          <p:nvPr/>
        </p:nvSpPr>
        <p:spPr>
          <a:xfrm>
            <a:off x="3801387" y="5051570"/>
            <a:ext cx="2734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600" b="1" dirty="0"/>
              <a:t>VILA NOVA DE GAIA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E51E260-5819-43AD-892D-CC9645C3DB91}"/>
              </a:ext>
            </a:extLst>
          </p:cNvPr>
          <p:cNvSpPr txBox="1"/>
          <p:nvPr/>
        </p:nvSpPr>
        <p:spPr>
          <a:xfrm>
            <a:off x="3541058" y="3463481"/>
            <a:ext cx="190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LORDELO DO OURO E MASSARELOS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BBC2781-08B6-4924-9D08-9A7211774A14}"/>
              </a:ext>
            </a:extLst>
          </p:cNvPr>
          <p:cNvSpPr txBox="1"/>
          <p:nvPr/>
        </p:nvSpPr>
        <p:spPr>
          <a:xfrm>
            <a:off x="1596784" y="2644170"/>
            <a:ext cx="1685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ALDOAR, FOZ DO DOURO E NEVOGILDE</a:t>
            </a:r>
          </a:p>
        </p:txBody>
      </p:sp>
    </p:spTree>
    <p:extLst>
      <p:ext uri="{BB962C8B-B14F-4D97-AF65-F5344CB8AC3E}">
        <p14:creationId xmlns:p14="http://schemas.microsoft.com/office/powerpoint/2010/main" val="25503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 build="allAtOnce"/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48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Palacete e Parque de São Roque da Lameira (1909).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(datado de 1759, pertenceu às famílias 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Calém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-Ramos Pinto, do Vinho do Porto; é parque municipal desde 1979)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BACB8C3-7705-476F-98AC-6D67D29FCC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87" y="-8128"/>
            <a:ext cx="5943826" cy="56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64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45B931C-5B50-4580-A91F-C14DAA6F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33" y="0"/>
            <a:ext cx="9621934" cy="64221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7BDBA5-8BB1-43AE-A6E6-EAFB35DEDA09}"/>
              </a:ext>
            </a:extLst>
          </p:cNvPr>
          <p:cNvSpPr txBox="1"/>
          <p:nvPr/>
        </p:nvSpPr>
        <p:spPr>
          <a:xfrm flipH="1">
            <a:off x="0" y="5657671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49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Palacete e Parque de Nova Sintra (meados do século XX).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1867, a antiga Quinta Reid (ou Quinta dos Ingleses) é a sede das Águas do Porto)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54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2104CDC-397A-4850-8ABA-EE9DA694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-584839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auguração do Estádio do Dragão | PLW">
            <a:extLst>
              <a:ext uri="{FF2B5EF4-FFF2-40B4-BE49-F238E27FC236}">
                <a16:creationId xmlns:a16="http://schemas.microsoft.com/office/drawing/2014/main" id="{181B7338-898F-4EAE-BF08-66E1ABEC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61233"/>
            <a:ext cx="9147175" cy="56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869C767-2D41-4E6C-ADAF-EE535FB715C4}"/>
              </a:ext>
            </a:extLst>
          </p:cNvPr>
          <p:cNvSpPr txBox="1"/>
          <p:nvPr/>
        </p:nvSpPr>
        <p:spPr>
          <a:xfrm flipH="1">
            <a:off x="0" y="5650958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50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Estádio das Antas, de Domingos Alvão (1952) / Estádio do Dragão (2003).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(jogos das inaugurações: FCP 2 x 8 SLB / FCP 2 x 0 FCB)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51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Altimetria esquemática entre a marginal, a Igreja do Bonfim e a Estação de Campanhã (fonte: Google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(Baixa é relativo à menor altimetria de uma cidade, junto a rio, mar ou lago, por oposição a Alta)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A509D4-9F85-4C0E-A4EC-030F29E77182}"/>
              </a:ext>
            </a:extLst>
          </p:cNvPr>
          <p:cNvSpPr/>
          <p:nvPr/>
        </p:nvSpPr>
        <p:spPr>
          <a:xfrm>
            <a:off x="0" y="5230367"/>
            <a:ext cx="2554940" cy="442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RIO DOURO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2FF05F2-B415-494E-AF19-7E57061496D1}"/>
              </a:ext>
            </a:extLst>
          </p:cNvPr>
          <p:cNvSpPr/>
          <p:nvPr/>
        </p:nvSpPr>
        <p:spPr>
          <a:xfrm>
            <a:off x="2554940" y="5084064"/>
            <a:ext cx="1927412" cy="5868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</a:rPr>
              <a:t>9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(marginal)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3F5668E-8C0E-4B6B-962E-E2736038365F}"/>
              </a:ext>
            </a:extLst>
          </p:cNvPr>
          <p:cNvSpPr/>
          <p:nvPr/>
        </p:nvSpPr>
        <p:spPr>
          <a:xfrm>
            <a:off x="4482352" y="2888851"/>
            <a:ext cx="1927412" cy="27820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sz="2000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r>
              <a:rPr lang="pt-PT" dirty="0">
                <a:solidFill>
                  <a:schemeClr val="tx1"/>
                </a:solidFill>
              </a:rPr>
              <a:t>62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(topo da Calçada das Carquejeiras / Passeio das Fontaínhas)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9DAC8D-3611-4631-8F47-B8FB8CB9C69A}"/>
              </a:ext>
            </a:extLst>
          </p:cNvPr>
          <p:cNvSpPr/>
          <p:nvPr/>
        </p:nvSpPr>
        <p:spPr>
          <a:xfrm>
            <a:off x="6409764" y="1578702"/>
            <a:ext cx="1927412" cy="4092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r>
              <a:rPr lang="pt-PT" dirty="0">
                <a:solidFill>
                  <a:schemeClr val="tx1"/>
                </a:solidFill>
              </a:rPr>
              <a:t>93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(Campo de 24 de Agosto)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A3227C9-787D-4B50-B33A-919264449808}"/>
              </a:ext>
            </a:extLst>
          </p:cNvPr>
          <p:cNvSpPr/>
          <p:nvPr/>
        </p:nvSpPr>
        <p:spPr>
          <a:xfrm>
            <a:off x="8337176" y="133143"/>
            <a:ext cx="1927412" cy="55377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sz="2000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r>
              <a:rPr lang="pt-PT" dirty="0">
                <a:solidFill>
                  <a:schemeClr val="tx1"/>
                </a:solidFill>
              </a:rPr>
              <a:t>122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(topo da escadaria da Igreja do Bonfim)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F8EA9B3-C549-4912-B272-A0A8F0B982F3}"/>
              </a:ext>
            </a:extLst>
          </p:cNvPr>
          <p:cNvSpPr/>
          <p:nvPr/>
        </p:nvSpPr>
        <p:spPr>
          <a:xfrm>
            <a:off x="10264586" y="2742134"/>
            <a:ext cx="1917731" cy="29287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sz="2600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r>
              <a:rPr lang="pt-PT" dirty="0">
                <a:solidFill>
                  <a:schemeClr val="tx1"/>
                </a:solidFill>
              </a:rPr>
              <a:t>65 m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(Largo da Estação de Campanhã)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15A8CA1-52B1-486F-B4FB-41E57E2E9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11" y="2830989"/>
            <a:ext cx="1738865" cy="115980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013A967-8934-4A5E-A9BF-D21C960E5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93" y="3821"/>
            <a:ext cx="1953604" cy="12190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9213DDF-F542-46E3-B7E1-325950A0E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80" y="215215"/>
            <a:ext cx="1744015" cy="150404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7FB5F15-C4AE-4DAB-9948-26B2EABF7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" y="1889527"/>
            <a:ext cx="4494993" cy="301573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B82592B-44BF-4D1E-915A-438434DDE7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30" y="235"/>
            <a:ext cx="3864506" cy="257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015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52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Pontes São João, D. Maria Pia e do Infante (2020).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(das seis pontes existentes a ligarem o Porto a VN de Gaia, quatro localizam-se a oriente; falta a do Freixo)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88DB29-2CF2-4159-9570-4C79651E0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82" y="13447"/>
            <a:ext cx="8455687" cy="5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54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1734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www.ine.pt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[Instituto Nacional de Estatística – Recenseamentos Gerais da População – desde 1864]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http://gisaweb.cm-porto.pt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[Arquivo Municipal do Porto]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www.adporto.dglab.gov.pt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[Arquivo Distrital do Porto]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https://digitarq.cpf.arquivos.pt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[Arquivo do Centro Português de Fotografia] /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www.cinemateca.pt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[Cinemateca Portuguesa]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BD6C0C-DD43-47D6-82B7-FC82B8E72B65}"/>
              </a:ext>
            </a:extLst>
          </p:cNvPr>
          <p:cNvSpPr txBox="1"/>
          <p:nvPr/>
        </p:nvSpPr>
        <p:spPr>
          <a:xfrm>
            <a:off x="3016250" y="5005161"/>
            <a:ext cx="61595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TOCA A TRABALHAR!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B2C9-20B5-4B1B-B136-F1F087A56BA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10+ Melhores Ideias de significados | dicionário online, dicionário, língua  portuguesa">
            <a:extLst>
              <a:ext uri="{FF2B5EF4-FFF2-40B4-BE49-F238E27FC236}">
                <a16:creationId xmlns:a16="http://schemas.microsoft.com/office/drawing/2014/main" id="{AC9338AD-D070-48E2-B094-67E6A1C8F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07" y="715565"/>
            <a:ext cx="2215601" cy="39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C Portátil 11&quot; N3350 4GB/16GB Chrome OS ChromeBook G6 (RECONDICIONADO) -  HP | Castro Electrónica, Lda">
            <a:extLst>
              <a:ext uri="{FF2B5EF4-FFF2-40B4-BE49-F238E27FC236}">
                <a16:creationId xmlns:a16="http://schemas.microsoft.com/office/drawing/2014/main" id="{A80BAA1C-AD9B-4133-8BF3-827E7ED0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87" y="313244"/>
            <a:ext cx="7130573" cy="46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FBCF21A-18DC-41FC-BB22-E346D68B5A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11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1734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descobrir o Porto oriental com a Geografia A!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estar com atenção a Portugal!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TODOS terminar o ano em beleza!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BD6C0C-DD43-47D6-82B7-FC82B8E72B65}"/>
              </a:ext>
            </a:extLst>
          </p:cNvPr>
          <p:cNvSpPr txBox="1"/>
          <p:nvPr/>
        </p:nvSpPr>
        <p:spPr>
          <a:xfrm>
            <a:off x="3016250" y="5005161"/>
            <a:ext cx="61595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OBRIGADO!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B2C9-20B5-4B1B-B136-F1F087A56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Time to explore (Calvin &amp; Hobbes) [1920x1200] : ComicWalls">
            <a:extLst>
              <a:ext uri="{FF2B5EF4-FFF2-40B4-BE49-F238E27FC236}">
                <a16:creationId xmlns:a16="http://schemas.microsoft.com/office/drawing/2014/main" id="{D4E10C5C-FE9F-4B32-8507-20384F9C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75" y="0"/>
            <a:ext cx="7672049" cy="47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2D1E1F-934C-4F25-ADE7-057182274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F82D4D-E910-45E7-A164-E317A9EA6BD0}"/>
              </a:ext>
            </a:extLst>
          </p:cNvPr>
          <p:cNvSpPr txBox="1"/>
          <p:nvPr/>
        </p:nvSpPr>
        <p:spPr>
          <a:xfrm>
            <a:off x="9534452" y="6024474"/>
            <a:ext cx="2656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GEOGRAFIA A – 11.º ANO</a:t>
            </a:r>
          </a:p>
          <a:p>
            <a:pPr algn="l"/>
            <a:r>
              <a:rPr lang="pt-PT" sz="1200" dirty="0"/>
              <a:t>TODOS OS TEMAS / SUBTEMAS</a:t>
            </a:r>
          </a:p>
          <a:p>
            <a:pPr algn="l"/>
            <a:r>
              <a:rPr lang="pt-PT" sz="1200" dirty="0"/>
              <a:t>Agrupamento de Escolas António Nobre</a:t>
            </a:r>
          </a:p>
          <a:p>
            <a:pPr algn="l"/>
            <a:r>
              <a:rPr lang="pt-PT" sz="1200" dirty="0"/>
              <a:t>© Miguel Coelho 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557B6D-97D0-4578-BA59-D98CDAD6F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04" y="305198"/>
            <a:ext cx="6889248" cy="62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4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Trajeto da saída de campo: Escola António Nobre-Porto oriental (Bonfim-Campanhã).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(ida de metro: Combatentes-Campo de 24 de Agosto; regresso de metro: Estação de Campanhã-Combatentes)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9B99D0-F73D-403D-8E46-F2C509168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60" y="8318"/>
            <a:ext cx="8159531" cy="566467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2736C14-C0C1-4D40-B2F1-6693DF4DCEE2}"/>
              </a:ext>
            </a:extLst>
          </p:cNvPr>
          <p:cNvSpPr/>
          <p:nvPr/>
        </p:nvSpPr>
        <p:spPr>
          <a:xfrm>
            <a:off x="4193698" y="907420"/>
            <a:ext cx="1346489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F50880-C5B0-4120-989F-3C9227301B70}"/>
              </a:ext>
            </a:extLst>
          </p:cNvPr>
          <p:cNvSpPr/>
          <p:nvPr/>
        </p:nvSpPr>
        <p:spPr>
          <a:xfrm>
            <a:off x="5540188" y="1373197"/>
            <a:ext cx="433752" cy="4720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B9907-5F20-4D07-B7E8-2919BC45DF03}"/>
              </a:ext>
            </a:extLst>
          </p:cNvPr>
          <p:cNvSpPr/>
          <p:nvPr/>
        </p:nvSpPr>
        <p:spPr>
          <a:xfrm>
            <a:off x="5927159" y="3270611"/>
            <a:ext cx="497541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41EB5A-5E95-46CF-8AE4-3FEAB309BD14}"/>
              </a:ext>
            </a:extLst>
          </p:cNvPr>
          <p:cNvSpPr/>
          <p:nvPr/>
        </p:nvSpPr>
        <p:spPr>
          <a:xfrm>
            <a:off x="6806961" y="3518865"/>
            <a:ext cx="497541" cy="5341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71A76875-AABE-41EF-AF37-22F89223649F}"/>
              </a:ext>
            </a:extLst>
          </p:cNvPr>
          <p:cNvSpPr/>
          <p:nvPr/>
        </p:nvSpPr>
        <p:spPr>
          <a:xfrm rot="4700182">
            <a:off x="5336157" y="2360000"/>
            <a:ext cx="1186122" cy="3894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1F56DE72-3A7C-4A0D-A697-A99A13AEE2FB}"/>
              </a:ext>
            </a:extLst>
          </p:cNvPr>
          <p:cNvSpPr/>
          <p:nvPr/>
        </p:nvSpPr>
        <p:spPr>
          <a:xfrm rot="1058215">
            <a:off x="6515452" y="3450261"/>
            <a:ext cx="200756" cy="3894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42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5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Trajeto da saída de campo: Escola António Nobre-Porto oriental (Bonfim-Campanhã).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(ida de metro: Combatentes-Campo de 24 de Agosto; regresso de metro: Estação de Campanhã-Combatentes)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089B5DA-3D5A-4D24-B604-32EB3EF54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79" y="-13447"/>
            <a:ext cx="8299292" cy="5685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9B9240-3B39-4655-B7AD-E6BB1629BB93}"/>
              </a:ext>
            </a:extLst>
          </p:cNvPr>
          <p:cNvSpPr/>
          <p:nvPr/>
        </p:nvSpPr>
        <p:spPr>
          <a:xfrm>
            <a:off x="4193698" y="907420"/>
            <a:ext cx="1346489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61CBE4-9A8F-4630-AB6C-8CF87C167801}"/>
              </a:ext>
            </a:extLst>
          </p:cNvPr>
          <p:cNvSpPr/>
          <p:nvPr/>
        </p:nvSpPr>
        <p:spPr>
          <a:xfrm>
            <a:off x="5540188" y="1373197"/>
            <a:ext cx="433752" cy="4720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CC681C5E-43DF-4800-876A-D9634602F988}"/>
              </a:ext>
            </a:extLst>
          </p:cNvPr>
          <p:cNvSpPr/>
          <p:nvPr/>
        </p:nvSpPr>
        <p:spPr>
          <a:xfrm rot="4700182">
            <a:off x="5336157" y="2360000"/>
            <a:ext cx="1186122" cy="3894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38D5CB-73A0-4D2D-8264-873005D98F7A}"/>
              </a:ext>
            </a:extLst>
          </p:cNvPr>
          <p:cNvSpPr/>
          <p:nvPr/>
        </p:nvSpPr>
        <p:spPr>
          <a:xfrm>
            <a:off x="5927159" y="3270611"/>
            <a:ext cx="497541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2E21A0-1AD2-4F04-A5F1-B27F4687B1E6}"/>
              </a:ext>
            </a:extLst>
          </p:cNvPr>
          <p:cNvSpPr/>
          <p:nvPr/>
        </p:nvSpPr>
        <p:spPr>
          <a:xfrm>
            <a:off x="6806961" y="3518865"/>
            <a:ext cx="497541" cy="5341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D94B5620-8EB2-4E9F-833C-200F404D918F}"/>
              </a:ext>
            </a:extLst>
          </p:cNvPr>
          <p:cNvSpPr/>
          <p:nvPr/>
        </p:nvSpPr>
        <p:spPr>
          <a:xfrm rot="1058215">
            <a:off x="6515452" y="3450261"/>
            <a:ext cx="200756" cy="3894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377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2003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6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Muralhas do Porto (morro de Pena Ventosa ou da Sé, alargada aos morros da Vitória, da Cividade e do Olival).</a:t>
            </a:r>
          </a:p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(Muralha Primitiva, século III d. C.; Muralha Fernandina, 1370; números 1-17: postigos / portas)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33DB05-7868-4815-9721-51DDE7FB3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93" y="-428401"/>
            <a:ext cx="6616865" cy="61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74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672997"/>
            <a:ext cx="12192000" cy="1754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7 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Redonda da Cidade do Porto, de George </a:t>
            </a:r>
            <a:r>
              <a:rPr lang="pt-PT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Balck</a:t>
            </a: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1813.</a:t>
            </a:r>
          </a:p>
          <a:p>
            <a:pPr algn="ctr"/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(disponível aqui: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https://artsandculture.google.com/asset/round-map-of-porto-by-george-balck-george-balck-arquivo-hist%C3%B3rico-da-casa-do-infante/6AHTkNEL_5Eang?ms=%7B%22x%22%3A0.5%2C%22y%22%3A0.5%2C%22z%22%3A11%2C%22size%22%3A%7B%22width%22%3A0.3812888637648389%2C%22height%22%3A0.15%7D%7D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1026" name="Picture 2" descr="Porto like the back of your hand | Non Architecture">
            <a:extLst>
              <a:ext uri="{FF2B5EF4-FFF2-40B4-BE49-F238E27FC236}">
                <a16:creationId xmlns:a16="http://schemas.microsoft.com/office/drawing/2014/main" id="{A3C54E9F-5766-4A37-AB6C-69DD1F8CB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84" y="0"/>
            <a:ext cx="4930632" cy="56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2B71BC-9C2F-405D-8A08-A90E26B0F42F}"/>
              </a:ext>
            </a:extLst>
          </p:cNvPr>
          <p:cNvSpPr/>
          <p:nvPr/>
        </p:nvSpPr>
        <p:spPr>
          <a:xfrm>
            <a:off x="7731457" y="2602017"/>
            <a:ext cx="829859" cy="8269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EFA2C6CF-67F8-4188-925C-60CFC69BB359}"/>
              </a:ext>
            </a:extLst>
          </p:cNvPr>
          <p:cNvSpPr/>
          <p:nvPr/>
        </p:nvSpPr>
        <p:spPr>
          <a:xfrm rot="10800000">
            <a:off x="8751113" y="2482796"/>
            <a:ext cx="1065240" cy="10654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06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15509</TotalTime>
  <Words>2169</Words>
  <Application>Microsoft Office PowerPoint</Application>
  <PresentationFormat>Ecrã Panorâmico</PresentationFormat>
  <Paragraphs>252</Paragraphs>
  <Slides>57</Slides>
  <Notes>0</Notes>
  <HiddenSlides>0</HiddenSlides>
  <MMClips>1</MMClips>
  <ScaleCrop>false</ScaleCrop>
  <HeadingPairs>
    <vt:vector size="8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Comic Sans MS</vt:lpstr>
      <vt:lpstr>Tema do Office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Miguel</dc:creator>
  <cp:lastModifiedBy>Miguel</cp:lastModifiedBy>
  <cp:revision>413</cp:revision>
  <dcterms:created xsi:type="dcterms:W3CDTF">2020-09-24T16:30:28Z</dcterms:created>
  <dcterms:modified xsi:type="dcterms:W3CDTF">2021-05-25T22:22:52Z</dcterms:modified>
</cp:coreProperties>
</file>