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296" r:id="rId3"/>
    <p:sldId id="422" r:id="rId4"/>
    <p:sldId id="442" r:id="rId5"/>
    <p:sldId id="441" r:id="rId6"/>
    <p:sldId id="438" r:id="rId7"/>
    <p:sldId id="439" r:id="rId8"/>
    <p:sldId id="440" r:id="rId9"/>
    <p:sldId id="412" r:id="rId10"/>
    <p:sldId id="415" r:id="rId11"/>
    <p:sldId id="423" r:id="rId12"/>
    <p:sldId id="443" r:id="rId13"/>
    <p:sldId id="444" r:id="rId14"/>
    <p:sldId id="416" r:id="rId15"/>
    <p:sldId id="446" r:id="rId16"/>
    <p:sldId id="451" r:id="rId17"/>
    <p:sldId id="448" r:id="rId18"/>
    <p:sldId id="447" r:id="rId19"/>
    <p:sldId id="449" r:id="rId20"/>
    <p:sldId id="445" r:id="rId21"/>
    <p:sldId id="425" r:id="rId22"/>
    <p:sldId id="303" r:id="rId23"/>
    <p:sldId id="414" r:id="rId24"/>
    <p:sldId id="450" r:id="rId25"/>
    <p:sldId id="287" r:id="rId26"/>
    <p:sldId id="286" r:id="rId27"/>
    <p:sldId id="284" r:id="rId2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0B"/>
    <a:srgbClr val="82FF09"/>
    <a:srgbClr val="FFFFCC"/>
    <a:srgbClr val="E0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E8F2-7140-4B2B-B96A-3541D16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9853D-0A6F-4FE7-9CF2-29931BC0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EB7AE4-9718-4D28-BACA-024EDE66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6EB232-F9F8-41CD-8074-B95E5E4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C011D3-A4F1-4DD9-B806-B909582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9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46DC-F862-4574-A503-DA36C767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77590-E6DF-40BD-A754-D1195555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677EB6-F1A3-4976-BEA8-23AA77E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8606B6-B004-4714-992B-8E2A02A7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EF3933-9D1B-41F7-B09E-657F4A2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95C94E-3D5A-42EB-ADBD-DC9100DB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739B056-0A97-4AA7-A62C-DE4D8061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639AF-89C0-48C4-AF24-45622041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C2132-AEE6-4E54-81A4-A228C9BE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BB2655-8ADE-40B3-A10B-7A8F3FA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71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195F7-1283-41B7-81B0-9EBAEDDB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6C460A-C24A-41D4-A02E-EF3D5DC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AC251-6E71-452F-A6FB-5F4D953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D28216-B483-46BD-B2FA-7CC15C3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E6F10E-2545-4FCB-8E54-4C9D358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3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AD3A-884A-42D3-83F8-82FBB6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C6E784C-2C55-409F-81B1-756784A8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8A887-7AFC-47F9-BA20-693649C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F68389-3E63-4E9B-B87F-951F6BF6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EA34CC-2ED2-4DF8-8904-E1C4EE7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5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8982-7C63-4CDA-9225-9DFBEFA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8DB267-D520-4726-A74B-ACD51FB6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8E8D38-9C11-42C9-9CE4-3A981A3A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2EC70B-14DF-45BA-90F6-7D5BDBEA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C04A48-1114-4268-B745-3A5F729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5A1863-7A60-4298-84FF-EC3ADD1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4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108C-B94C-4E3F-9C13-F65E0C3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EBFFD6-728D-41DE-866C-1B8EF2D7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E76D68-9E7C-4921-A72C-E2B6F0F2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466BAD-F7C2-4011-8D4B-11CBC843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37EF06E-82E2-46EC-B708-2F72C605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94CCA3-395C-4F11-9A4B-DDA64CE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4A0502-6FFF-4A31-8FAC-7F5C4223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0A4AFC-84EE-4924-9A5D-2AA1D336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5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6D37-F88B-458D-88F1-A1DD3FC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9130D2-8CD7-46D0-86A8-94B76291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E28DA3-6598-453A-8E91-65314A86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883AA1-E741-451C-80FE-5CF1CAF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B2418F-A373-4C35-BBC3-6DDCEF6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0018CFA-4750-41F0-B656-D00836F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82E4CF-B1C5-45A7-B200-6C0AC43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1A32-24B0-45B6-958B-2292DE0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DD381D-B675-4348-97B7-1E931BA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A6F9523-7B85-4675-85A5-5FCF865E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10F18F-3645-4D97-94CA-9F102C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9AB712-697C-45DB-B3F0-67D8D6A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AB8464-DDDE-4C83-BBBC-2A3E1A6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D4F6-84E6-4CB7-93C1-A7070B4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C680B55-CA71-4D6F-A398-1D041B4E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6042E-152C-41DE-B5CC-AC60901D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19F73D-A90E-447A-A8D3-ECED01D3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B30ED2-5379-4B31-83F7-ACB15DD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887F11-A42E-43AB-A587-09C0169C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9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7671CE-F253-4F4B-9919-F25F8EC0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D96C7D-1804-414D-8FE3-BABD896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192ACA-E985-45E9-8E5B-339CCBBC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D5156-5B57-44C5-92FC-44160C46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5AF9F5-7128-4D04-B90B-FDA59C7B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3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tellite-map.gosur.com/pt/?ll=35.11466411300536,-11.620078147146046&amp;z=2.359749539864339&amp;t=satelli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tellite-map.gosur.com/pt/?ll=35.11466411300536,-11.620078147146046&amp;z=2.359749539864339&amp;t=satelli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tellite-map.gosur.com/pt/?ll=35.11466411300536,-11.620078147146046&amp;z=2.359749539864339&amp;t=satelli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ellite-map.gosur.com/pt/?ll=35.11466411300536,-11.620078147146046&amp;z=2.359749539864339&amp;t=satelli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ndy.com/?37.962,-42.451,4,i:pressure" TargetMode="Externa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www.windy.com/?37.962,-42.451,4,i:pressure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y.com/?37.962,-42.451,4,i:pressure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ipma.p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nasadata.larc.nasa.gov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svs.gsfc.nasa.gov/1084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nasadata.larc.nasa.g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Figura-9-Representacao-esquematica-dos-giros-oceanicos-e-das-principais-correntes_fig6_30155384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ennifer_verduin_how_do_ocean_currents_work/transcript?language=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windy.com/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www.ipma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ted.com/" TargetMode="External"/><Relationship Id="rId10" Type="http://schemas.microsoft.com/office/2007/relationships/hdphoto" Target="../media/hdphoto1.wdp"/><Relationship Id="rId4" Type="http://schemas.openxmlformats.org/officeDocument/2006/relationships/hyperlink" Target="https://beachcam.meo.pt/livecams" TargetMode="Externa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hcam.meo.pt/livecams/praia-de-matosinho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4A41D0A-8335-457D-9A26-4142A3BC2813}"/>
              </a:ext>
            </a:extLst>
          </p:cNvPr>
          <p:cNvSpPr txBox="1"/>
          <p:nvPr/>
        </p:nvSpPr>
        <p:spPr>
          <a:xfrm rot="151113">
            <a:off x="5857462" y="187887"/>
            <a:ext cx="2955235" cy="2739211"/>
          </a:xfrm>
          <a:prstGeom prst="rect">
            <a:avLst/>
          </a:prstGeom>
          <a:solidFill>
            <a:srgbClr val="FDE00B"/>
          </a:solidFill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endParaRPr lang="pt-PT" sz="1400" b="1" dirty="0">
              <a:latin typeface="Verdana Pro Black" panose="020B0A04030504040204" pitchFamily="34" charset="0"/>
            </a:endParaRPr>
          </a:p>
          <a:p>
            <a:pPr algn="ctr"/>
            <a:r>
              <a:rPr lang="pt-PT" sz="6400" b="1" dirty="0">
                <a:latin typeface="Verdana Pro Black" panose="020B0A04030504040204" pitchFamily="34" charset="0"/>
              </a:rPr>
              <a:t>BORA</a:t>
            </a:r>
          </a:p>
          <a:p>
            <a:pPr algn="ctr"/>
            <a:r>
              <a:rPr lang="pt-PT" sz="6400" b="1" dirty="0">
                <a:latin typeface="Verdana Pro Black" panose="020B0A04030504040204" pitchFamily="34" charset="0"/>
              </a:rPr>
              <a:t>LÁ!</a:t>
            </a:r>
          </a:p>
          <a:p>
            <a:pPr algn="ctr"/>
            <a:endParaRPr lang="pt-PT" sz="1400" b="1" dirty="0">
              <a:latin typeface="Verdana Pro Black" panose="020B0A04030504040204" pitchFamily="34" charset="0"/>
            </a:endParaRPr>
          </a:p>
          <a:p>
            <a:pPr algn="ctr"/>
            <a:endParaRPr lang="pt-PT" sz="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B1271C-4300-408D-A18B-3C9768979CB7}"/>
              </a:ext>
            </a:extLst>
          </p:cNvPr>
          <p:cNvSpPr txBox="1"/>
          <p:nvPr/>
        </p:nvSpPr>
        <p:spPr>
          <a:xfrm rot="20905848">
            <a:off x="6931323" y="1985509"/>
            <a:ext cx="195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4800" b="1" u="sng" dirty="0" err="1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Mazé</a:t>
            </a:r>
            <a:r>
              <a:rPr lang="pt-PT" sz="4800" u="sng" dirty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DC7F93-A605-4CF4-8597-37C530D0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"/>
            <a:ext cx="12192000" cy="68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C08E7DF-7B28-4BD4-9A90-02D7E8CE264A}"/>
              </a:ext>
            </a:extLst>
          </p:cNvPr>
          <p:cNvSpPr txBox="1"/>
          <p:nvPr/>
        </p:nvSpPr>
        <p:spPr>
          <a:xfrm rot="151113">
            <a:off x="3469734" y="5822367"/>
            <a:ext cx="5252532" cy="1015663"/>
          </a:xfrm>
          <a:prstGeom prst="rect">
            <a:avLst/>
          </a:prstGeom>
          <a:solidFill>
            <a:srgbClr val="FDE0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>
                <a:latin typeface="Verdana" panose="020B0604030504040204" pitchFamily="34" charset="0"/>
                <a:ea typeface="Verdana" panose="020B0604030504040204" pitchFamily="34" charset="0"/>
              </a:rPr>
              <a:t>¡</a:t>
            </a:r>
            <a:r>
              <a:rPr lang="pt-PT" sz="3000" b="1" dirty="0">
                <a:latin typeface="Verdana Pro Black" panose="020B0A04030504040204" pitchFamily="34" charset="0"/>
              </a:rPr>
              <a:t>VAMOS A LA PLAYA, OH, OH, OH, OH, OH!</a:t>
            </a:r>
            <a:endParaRPr lang="pt-PT" sz="1400" b="1" dirty="0"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https://satellite-map.gosur.com/pt/?ll=35.11466411300536,-11.620078147146046&amp;z=2.359749539864339&amp;t=satellite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b="1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1D86F5FB-5B1B-45EE-AEE9-73F9E91B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76B066E-17F5-417E-B589-8608AE070D69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78301D-CCC6-489B-BCBE-DBD827A1A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7"/>
            <a:ext cx="12192000" cy="61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https://satellite-map.gosur.com/pt/?ll=35.11466411300536,-11.620078147146046&amp;z=2.359749539864339&amp;t=satellite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B7D1BCCE-2930-4DC6-8EDC-7C7CB844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51BEFE1-9C3B-43FE-9E69-A6D742E40D42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CB1CC2-1A4F-43DC-910B-29AB5F161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"/>
            <a:ext cx="12192000" cy="6189784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4A1B4BC6-3509-46BF-8BD8-43813A2503C8}"/>
              </a:ext>
            </a:extLst>
          </p:cNvPr>
          <p:cNvSpPr/>
          <p:nvPr/>
        </p:nvSpPr>
        <p:spPr>
          <a:xfrm>
            <a:off x="10959548" y="1961321"/>
            <a:ext cx="675861" cy="742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8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https://satellite-map.gosur.com/pt/?ll=35.11466411300536,-11.620078147146046&amp;z=2.359749539864339&amp;t=satellite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B7D1BCCE-2930-4DC6-8EDC-7C7CB844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51BEFE1-9C3B-43FE-9E69-A6D742E40D42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B55A2B-C76C-4E9B-9BD7-8C7CD7B17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764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8E61468-9F5F-4BE5-AEC4-B5F2B7B38AE0}"/>
              </a:ext>
            </a:extLst>
          </p:cNvPr>
          <p:cNvSpPr/>
          <p:nvPr/>
        </p:nvSpPr>
        <p:spPr>
          <a:xfrm>
            <a:off x="10959548" y="2610672"/>
            <a:ext cx="675861" cy="742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73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https://satellite-map.gosur.com/pt/?ll=35.11466411300536,-11.620078147146046&amp;z=2.359749539864339&amp;t=satellite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B7D1BCCE-2930-4DC6-8EDC-7C7CB844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51BEFE1-9C3B-43FE-9E69-A6D742E40D42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046727-7505-4370-A71B-8FEB01D57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"/>
            <a:ext cx="12192000" cy="6189784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C4B14AA-7B3A-452C-85C8-39E1AF39966D}"/>
              </a:ext>
            </a:extLst>
          </p:cNvPr>
          <p:cNvSpPr/>
          <p:nvPr/>
        </p:nvSpPr>
        <p:spPr>
          <a:xfrm>
            <a:off x="10959548" y="2968487"/>
            <a:ext cx="675861" cy="742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3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8D9260-AD4F-4639-A6BF-C8EC11AA8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74"/>
            <a:ext cx="12192000" cy="587684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8347B4-C8BB-439D-8B3C-B2AAAF06BB93}"/>
              </a:ext>
            </a:extLst>
          </p:cNvPr>
          <p:cNvSpPr txBox="1"/>
          <p:nvPr/>
        </p:nvSpPr>
        <p:spPr>
          <a:xfrm>
            <a:off x="1003428" y="274391"/>
            <a:ext cx="1033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Pressão</a:t>
            </a:r>
            <a:r>
              <a:rPr lang="en-US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atmosférica</a:t>
            </a:r>
            <a:r>
              <a:rPr lang="en-US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+ </a:t>
            </a:r>
            <a:r>
              <a:rPr lang="en-US" dirty="0" err="1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massas</a:t>
            </a:r>
            <a:r>
              <a:rPr lang="en-US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dirty="0" err="1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</a:t>
            </a:r>
            <a:r>
              <a:rPr lang="en-US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Windy: Wind map &amp; weather</a:t>
            </a:r>
            <a:r>
              <a:rPr lang="en-US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forecast</a:t>
            </a:r>
            <a:r>
              <a:rPr lang="en-US" dirty="0">
                <a:solidFill>
                  <a:srgbClr val="00B050"/>
                </a:solidFill>
              </a:rPr>
              <a:t> / Fonte: https://www.windy.com 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1A1DB1C-73A5-44CF-8558-83912E5A0948}"/>
              </a:ext>
            </a:extLst>
          </p:cNvPr>
          <p:cNvSpPr/>
          <p:nvPr/>
        </p:nvSpPr>
        <p:spPr>
          <a:xfrm>
            <a:off x="10195058" y="1709318"/>
            <a:ext cx="675861" cy="742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10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8347B4-C8BB-439D-8B3C-B2AAAF06BB93}"/>
              </a:ext>
            </a:extLst>
          </p:cNvPr>
          <p:cNvSpPr txBox="1"/>
          <p:nvPr/>
        </p:nvSpPr>
        <p:spPr>
          <a:xfrm>
            <a:off x="1096192" y="272088"/>
            <a:ext cx="1033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Temperatura</a:t>
            </a:r>
            <a:r>
              <a:rPr lang="en-US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das </a:t>
            </a:r>
            <a:r>
              <a:rPr lang="en-US" dirty="0" err="1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águas</a:t>
            </a:r>
            <a:r>
              <a:rPr lang="en-US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oceânicas</a:t>
            </a:r>
            <a:r>
              <a:rPr lang="en-US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Windy: Wind map &amp; weather</a:t>
            </a:r>
            <a:r>
              <a:rPr lang="en-US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forecast</a:t>
            </a:r>
            <a:r>
              <a:rPr lang="en-US" dirty="0">
                <a:solidFill>
                  <a:srgbClr val="00B050"/>
                </a:solidFill>
              </a:rPr>
              <a:t> / Fonte: https://www.windy.com 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F539D9-8D53-4A28-A9EB-E9CBFA14A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63"/>
            <a:ext cx="12192000" cy="5868237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311134CD-8EE8-4439-99AC-64D637356F48}"/>
              </a:ext>
            </a:extLst>
          </p:cNvPr>
          <p:cNvSpPr/>
          <p:nvPr/>
        </p:nvSpPr>
        <p:spPr>
          <a:xfrm>
            <a:off x="10195058" y="3493141"/>
            <a:ext cx="675861" cy="742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9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Temperatura</a:t>
            </a:r>
            <a:r>
              <a:rPr lang="en-US" b="1" dirty="0"/>
              <a:t> das </a:t>
            </a:r>
            <a:r>
              <a:rPr lang="en-US" b="1" dirty="0" err="1"/>
              <a:t>águas</a:t>
            </a:r>
            <a:r>
              <a:rPr lang="en-US" b="1" dirty="0"/>
              <a:t> </a:t>
            </a:r>
            <a:r>
              <a:rPr lang="en-US" b="1" dirty="0" err="1"/>
              <a:t>oceânicas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costa de Portugal continental num </a:t>
            </a:r>
            <a:r>
              <a:rPr lang="en-US" b="1" dirty="0" err="1"/>
              <a:t>dia</a:t>
            </a:r>
            <a:r>
              <a:rPr lang="en-US" b="1" dirty="0"/>
              <a:t> de </a:t>
            </a:r>
            <a:r>
              <a:rPr lang="en-US" b="1" dirty="0" err="1"/>
              <a:t>verão</a:t>
            </a:r>
            <a:r>
              <a:rPr lang="en-US" b="1" dirty="0"/>
              <a:t>. </a:t>
            </a:r>
            <a:endParaRPr lang="en-US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/>
              <a:t>Fonte: </a:t>
            </a:r>
            <a:r>
              <a:rPr lang="en-US" dirty="0">
                <a:hlinkClick r:id="rId4"/>
              </a:rPr>
              <a:t>https://www.ipma.pt</a:t>
            </a:r>
            <a:r>
              <a:rPr lang="en-US" dirty="0"/>
              <a:t> / 2017-08-09.  </a:t>
            </a:r>
            <a:endParaRPr lang="pt-PT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0472B7-36B6-408B-96A4-FE74F390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38" y="-4667"/>
            <a:ext cx="4860994" cy="62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9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Fontes: </a:t>
            </a:r>
            <a:r>
              <a:rPr lang="pt-PT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https://mynasadata.larc.nasa.gov/basic-page/ocean-circulation</a:t>
            </a:r>
            <a:r>
              <a:rPr lang="pt-PT" b="1" dirty="0"/>
              <a:t> [circulação oceânica]</a:t>
            </a:r>
            <a:endParaRPr lang="pt-PT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PT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https://svs.gsfc.nasa.gov/10841</a:t>
            </a:r>
            <a:r>
              <a:rPr lang="pt-PT" b="1" dirty="0"/>
              <a:t> [oceano perpétuo]</a:t>
            </a: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21506" name="Picture 2" descr="NASA Materials for the Classroom | NASA">
            <a:extLst>
              <a:ext uri="{FF2B5EF4-FFF2-40B4-BE49-F238E27FC236}">
                <a16:creationId xmlns:a16="http://schemas.microsoft.com/office/drawing/2014/main" id="{57E6CE12-7B7B-45D7-ADCF-98AFC3D5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17" y="520444"/>
            <a:ext cx="5130765" cy="51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8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673E7-9975-433E-901E-59A772A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0043AC4-358B-4ADB-BD6C-FC17FDCA4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6" y="0"/>
            <a:ext cx="12199969" cy="6859133"/>
          </a:xfrm>
        </p:spPr>
      </p:pic>
    </p:spTree>
    <p:extLst>
      <p:ext uri="{BB962C8B-B14F-4D97-AF65-F5344CB8AC3E}">
        <p14:creationId xmlns:p14="http://schemas.microsoft.com/office/powerpoint/2010/main" val="36627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Fontes para outros recursos da NASA: </a:t>
            </a:r>
            <a:r>
              <a:rPr lang="pt-PT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https://www.nasa.gov/offices/stem/centers/marshall/classroom/index.html </a:t>
            </a:r>
          </a:p>
          <a:p>
            <a:pPr algn="ctr"/>
            <a:r>
              <a:rPr lang="pt-PT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https://mynasadata.larc.nasa.gov</a:t>
            </a:r>
            <a:r>
              <a:rPr lang="pt-PT" b="1" dirty="0"/>
              <a:t> [materiais para aulas / recursos educativos]</a:t>
            </a: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21506" name="Picture 2" descr="NASA Materials for the Classroom | NASA">
            <a:extLst>
              <a:ext uri="{FF2B5EF4-FFF2-40B4-BE49-F238E27FC236}">
                <a16:creationId xmlns:a16="http://schemas.microsoft.com/office/drawing/2014/main" id="{57E6CE12-7B7B-45D7-ADCF-98AFC3D5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17" y="520444"/>
            <a:ext cx="5130765" cy="51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1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36031F-9A66-46A8-9565-DCB8C36B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000569"/>
            <a:ext cx="4229690" cy="4143953"/>
          </a:xfrm>
          <a:prstGeom prst="rect">
            <a:avLst/>
          </a:prstGeom>
        </p:spPr>
      </p:pic>
      <p:sp>
        <p:nvSpPr>
          <p:cNvPr id="21" name="Lua 20">
            <a:extLst>
              <a:ext uri="{FF2B5EF4-FFF2-40B4-BE49-F238E27FC236}">
                <a16:creationId xmlns:a16="http://schemas.microsoft.com/office/drawing/2014/main" id="{DD2AE66A-88BB-44BC-9BF7-CF0BC34226A8}"/>
              </a:ext>
            </a:extLst>
          </p:cNvPr>
          <p:cNvSpPr/>
          <p:nvPr/>
        </p:nvSpPr>
        <p:spPr>
          <a:xfrm rot="2468924">
            <a:off x="3364358" y="167356"/>
            <a:ext cx="2121798" cy="3649085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ua 22">
            <a:extLst>
              <a:ext uri="{FF2B5EF4-FFF2-40B4-BE49-F238E27FC236}">
                <a16:creationId xmlns:a16="http://schemas.microsoft.com/office/drawing/2014/main" id="{5B2CC157-12E0-473D-8FE2-28451E1E1CF1}"/>
              </a:ext>
            </a:extLst>
          </p:cNvPr>
          <p:cNvSpPr/>
          <p:nvPr/>
        </p:nvSpPr>
        <p:spPr>
          <a:xfrm rot="19015396">
            <a:off x="3582786" y="2542869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ua 24">
            <a:extLst>
              <a:ext uri="{FF2B5EF4-FFF2-40B4-BE49-F238E27FC236}">
                <a16:creationId xmlns:a16="http://schemas.microsoft.com/office/drawing/2014/main" id="{88668F01-017D-42BD-90F4-C17EC6787562}"/>
              </a:ext>
            </a:extLst>
          </p:cNvPr>
          <p:cNvSpPr/>
          <p:nvPr/>
        </p:nvSpPr>
        <p:spPr>
          <a:xfrm rot="7979416">
            <a:off x="6608289" y="-19677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Lua 26">
            <a:extLst>
              <a:ext uri="{FF2B5EF4-FFF2-40B4-BE49-F238E27FC236}">
                <a16:creationId xmlns:a16="http://schemas.microsoft.com/office/drawing/2014/main" id="{ABE421AD-15FE-4DDA-BE8A-4A5A25150D44}"/>
              </a:ext>
            </a:extLst>
          </p:cNvPr>
          <p:cNvSpPr/>
          <p:nvPr/>
        </p:nvSpPr>
        <p:spPr>
          <a:xfrm rot="13007108">
            <a:off x="6708694" y="2356350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EC67C32C-FB19-4323-BD1D-7F7B95DDD5F8}"/>
              </a:ext>
            </a:extLst>
          </p:cNvPr>
          <p:cNvSpPr/>
          <p:nvPr/>
        </p:nvSpPr>
        <p:spPr>
          <a:xfrm rot="12979956" flipH="1">
            <a:off x="8595127" y="3009241"/>
            <a:ext cx="445877" cy="1483591"/>
          </a:xfrm>
          <a:prstGeom prst="triangle">
            <a:avLst>
              <a:gd name="adj" fmla="val 436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A6A98F-990D-416E-9218-164B8AE45685}"/>
              </a:ext>
            </a:extLst>
          </p:cNvPr>
          <p:cNvSpPr txBox="1"/>
          <p:nvPr/>
        </p:nvSpPr>
        <p:spPr>
          <a:xfrm>
            <a:off x="8549898" y="1917761"/>
            <a:ext cx="3204780" cy="14157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r>
              <a:rPr lang="pt-PT" b="1" dirty="0"/>
              <a:t>COM SAUDADES DA PRAIA?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VENHAM COMIGO!!!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A AULA VAI SER “AO AR LIVRE”! </a:t>
            </a:r>
          </a:p>
          <a:p>
            <a:pPr algn="ctr"/>
            <a:endParaRPr lang="pt-PT" sz="8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E9A7F30-9A06-4FF8-B2C0-9FD89586F370}"/>
              </a:ext>
            </a:extLst>
          </p:cNvPr>
          <p:cNvSpPr/>
          <p:nvPr/>
        </p:nvSpPr>
        <p:spPr>
          <a:xfrm>
            <a:off x="3642102" y="681925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AEA33B4-0140-4F5C-8218-4B29DB2CD6DD}"/>
              </a:ext>
            </a:extLst>
          </p:cNvPr>
          <p:cNvSpPr/>
          <p:nvPr/>
        </p:nvSpPr>
        <p:spPr>
          <a:xfrm>
            <a:off x="8019450" y="899237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F4445D-A7A6-49B0-960E-3303372A8D29}"/>
              </a:ext>
            </a:extLst>
          </p:cNvPr>
          <p:cNvSpPr/>
          <p:nvPr/>
        </p:nvSpPr>
        <p:spPr>
          <a:xfrm>
            <a:off x="8908434" y="3288624"/>
            <a:ext cx="46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113F56-09D9-4435-813A-380EEBB7F6B3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800" b="1" dirty="0">
                <a:effectLst/>
                <a:ea typeface="Calibri" panose="020F0502020204030204" pitchFamily="34" charset="0"/>
                <a:cs typeface="Trebuchet MS" panose="020B0603020202020204" pitchFamily="34" charset="0"/>
              </a:rPr>
              <a:t>TEMA: 2. OS RECURSOS NATURAIS DE QUE A POPULAÇÃO DISPÕE: USOS, LIMITES E POTENCIALIDADES</a:t>
            </a:r>
            <a:endParaRPr lang="pt-PT" b="1" dirty="0">
              <a:cs typeface="Times New Roman" panose="02020603050405020304" pitchFamily="18" charset="0"/>
            </a:endParaRPr>
          </a:p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SUBTEMAS: 2.3. OS RECURSOS HÍDRICOS / 2.4. OS RECURSOS MARÍTIMOS </a:t>
            </a:r>
          </a:p>
        </p:txBody>
      </p:sp>
      <p:sp>
        <p:nvSpPr>
          <p:cNvPr id="2" name="AutoShape 2" descr="de praia  grátis ícone">
            <a:extLst>
              <a:ext uri="{FF2B5EF4-FFF2-40B4-BE49-F238E27FC236}">
                <a16:creationId xmlns:a16="http://schemas.microsoft.com/office/drawing/2014/main" id="{1B73D5E5-FDE3-4185-ABD5-BD842A7DB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4" name="Picture 6" descr="De praia - ícones de natureza grátis">
            <a:extLst>
              <a:ext uri="{FF2B5EF4-FFF2-40B4-BE49-F238E27FC236}">
                <a16:creationId xmlns:a16="http://schemas.microsoft.com/office/drawing/2014/main" id="{F3E868BA-BDEB-4A4B-B869-6B971419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91DF63-191B-4DA6-BA51-781369A09D8F}"/>
              </a:ext>
            </a:extLst>
          </p:cNvPr>
          <p:cNvSpPr/>
          <p:nvPr/>
        </p:nvSpPr>
        <p:spPr>
          <a:xfrm>
            <a:off x="113580" y="112561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https://www.researchgate.net/figure/Figura-9-Representacao-esquematica-dos-giros-oceanicos-e-das-principais-correntes_fig6_301553846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b="1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F4CFCE11-855F-475F-A8BA-F1584370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2B13F3-01ED-461B-A74F-17F7344B8531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6386" name="Picture 2" descr="Representação esquemática dos giros oceânicos e das principais... |  Download Scientific Diagram">
            <a:extLst>
              <a:ext uri="{FF2B5EF4-FFF2-40B4-BE49-F238E27FC236}">
                <a16:creationId xmlns:a16="http://schemas.microsoft.com/office/drawing/2014/main" id="{A24713F9-2776-46F3-9D1C-42ECF0F9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" y="1"/>
            <a:ext cx="12212639" cy="62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1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i="1" u="none" strike="noStrike" dirty="0">
                <a:solidFill>
                  <a:srgbClr val="121212"/>
                </a:solidFill>
                <a:effectLst/>
                <a:latin typeface="Inter"/>
              </a:rPr>
              <a:t>Como funcionam as correntes oceânicas? </a:t>
            </a:r>
            <a:r>
              <a:rPr lang="pt-PT" b="1" u="none" strike="noStrike" dirty="0">
                <a:solidFill>
                  <a:srgbClr val="121212"/>
                </a:solidFill>
                <a:effectLst/>
                <a:latin typeface="Inter"/>
              </a:rPr>
              <a:t>(00:04:17), </a:t>
            </a:r>
            <a:r>
              <a:rPr lang="pt-PT" b="1" i="0" u="none" strike="noStrike" dirty="0">
                <a:solidFill>
                  <a:srgbClr val="121212"/>
                </a:solidFill>
                <a:effectLst/>
                <a:latin typeface="Inter"/>
              </a:rPr>
              <a:t>po</a:t>
            </a:r>
            <a:r>
              <a:rPr lang="pt-PT" b="1" dirty="0">
                <a:solidFill>
                  <a:srgbClr val="121212"/>
                </a:solidFill>
                <a:latin typeface="Inter"/>
              </a:rPr>
              <a:t>r </a:t>
            </a:r>
            <a:r>
              <a:rPr lang="pt-PT" b="1" i="0" u="none" strike="noStrike" dirty="0">
                <a:solidFill>
                  <a:srgbClr val="121212"/>
                </a:solidFill>
                <a:effectLst/>
                <a:latin typeface="Inter"/>
              </a:rPr>
              <a:t>Jennifer </a:t>
            </a:r>
            <a:r>
              <a:rPr lang="pt-PT" b="1" i="0" u="none" strike="noStrike" dirty="0" err="1">
                <a:solidFill>
                  <a:srgbClr val="121212"/>
                </a:solidFill>
                <a:effectLst/>
                <a:latin typeface="Inter"/>
              </a:rPr>
              <a:t>Verduin</a:t>
            </a:r>
            <a:r>
              <a:rPr lang="pt-PT" b="1" i="0" u="none" strike="noStrike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pt-PT" b="1" i="0" u="none" strike="noStrike" dirty="0" err="1">
                <a:solidFill>
                  <a:srgbClr val="121212"/>
                </a:solidFill>
                <a:effectLst/>
                <a:latin typeface="Inter"/>
              </a:rPr>
              <a:t>Cabong</a:t>
            </a:r>
            <a:r>
              <a:rPr lang="pt-PT" b="1" i="0" u="none" strike="noStrike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pt-PT" b="1" i="0" u="none" strike="noStrike" dirty="0" err="1">
                <a:solidFill>
                  <a:srgbClr val="121212"/>
                </a:solidFill>
                <a:effectLst/>
                <a:latin typeface="Inter"/>
              </a:rPr>
              <a:t>Studios</a:t>
            </a:r>
            <a:r>
              <a:rPr lang="pt-PT" b="1" i="0" u="none" strike="noStrike" dirty="0">
                <a:solidFill>
                  <a:srgbClr val="121212"/>
                </a:solidFill>
                <a:effectLst/>
                <a:latin typeface="Inter"/>
              </a:rPr>
              <a:t>, TED Ed, 2019.</a:t>
            </a:r>
          </a:p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https://www.ted.com/talks/jennifer_verduin_how_do_ocean_currents_work/transcript?language=pt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b="1" dirty="0"/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26D75A20-EBC8-4EAF-9210-830703BD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091711-F70F-4DBE-B683-3A15A0AF7B9B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5362" name="Picture 2" descr="TED-Ed_1920x1200">
            <a:extLst>
              <a:ext uri="{FF2B5EF4-FFF2-40B4-BE49-F238E27FC236}">
                <a16:creationId xmlns:a16="http://schemas.microsoft.com/office/drawing/2014/main" id="{4445951B-D615-44FA-B60C-378E1297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0" y="0"/>
            <a:ext cx="9935300" cy="62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0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7C0920-6770-4347-B5F0-B53EB25E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5"/>
            <a:ext cx="12192000" cy="685465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BA6F4EF-727C-4445-85AA-56ACE62D963A}"/>
              </a:ext>
            </a:extLst>
          </p:cNvPr>
          <p:cNvSpPr txBox="1"/>
          <p:nvPr/>
        </p:nvSpPr>
        <p:spPr>
          <a:xfrm>
            <a:off x="9621078" y="243588"/>
            <a:ext cx="23456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b="1" dirty="0">
                <a:solidFill>
                  <a:srgbClr val="00B050"/>
                </a:solidFill>
              </a:rPr>
              <a:t>Texto traduzido com legendas no vídeo e guião em paralelo.</a:t>
            </a:r>
          </a:p>
          <a:p>
            <a:pPr algn="l"/>
            <a:endParaRPr lang="pt-PT" b="1" dirty="0">
              <a:solidFill>
                <a:srgbClr val="00B050"/>
              </a:solidFill>
            </a:endParaRPr>
          </a:p>
          <a:p>
            <a:pPr algn="l"/>
            <a:r>
              <a:rPr lang="pt-PT" b="1" dirty="0">
                <a:solidFill>
                  <a:srgbClr val="00B050"/>
                </a:solidFill>
              </a:rPr>
              <a:t>Nota para o momento em que se fala da influência do vento em diferentes “camadas de água” que chegam até aos 400 metros (1 minuto e 47 segundos do vídeo).</a:t>
            </a:r>
          </a:p>
        </p:txBody>
      </p:sp>
    </p:spTree>
    <p:extLst>
      <p:ext uri="{BB962C8B-B14F-4D97-AF65-F5344CB8AC3E}">
        <p14:creationId xmlns:p14="http://schemas.microsoft.com/office/powerpoint/2010/main" val="13697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 dirty="0"/>
              <a:t>Extraído do Programa de Geografia A, Ministério da Educação, 2001.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1740"/>
            <a:ext cx="9216570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5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TEMA: 2. Os recursos naturais de que a população dispõe: usos, limites e potencialidades</a:t>
            </a:r>
            <a:endParaRPr lang="pt-PT" sz="1650" u="sng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endParaRPr lang="pt-PT" sz="6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2.1 – Os recursos do subsolo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2.1.1 - As áreas de exploração dos recursos minerais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2.1.2 - A exploração e distribuição dos recursos energéticos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2.1.3 - Os problemas na exploração dos recursos do subsolo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2.1.4 - Novas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perspectivas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exploração e utilização dos recursos do subsolo</a:t>
            </a:r>
          </a:p>
          <a:p>
            <a:endParaRPr lang="pt-PT" sz="6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2.2 – A radiação solar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2.2.1 - A variabilidade da radiação solar em Portugal Continental e Insular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2.2.2 - A distribuição da temperatura no território nacional</a:t>
            </a:r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2.2.3 - A valorização da radiação solar</a:t>
            </a:r>
          </a:p>
          <a:p>
            <a:endParaRPr lang="pt-PT" sz="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2.3 – Os recursos hídricos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2.3.1 - A especificidade do clima português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2.3.2 - As disponibilidades hídricas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2.3.3 - A gestão dos recursos hídricos</a:t>
            </a:r>
          </a:p>
          <a:p>
            <a:endParaRPr lang="pt-PT" sz="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2.4 – Os recursos marítimos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2.4.1 - As potencialidades do litoral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2.4.2 - A </a:t>
            </a:r>
            <a:r>
              <a:rPr lang="pt-PT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</a:t>
            </a:r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piscatória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2.4.3 - A gestão do espaço marítimo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2.4.4 - A rentabilização do litoral e dos recursos marítimos</a:t>
            </a:r>
          </a:p>
        </p:txBody>
      </p:sp>
      <p:pic>
        <p:nvPicPr>
          <p:cNvPr id="9" name="Picture 6" descr="De praia - ícones de natureza grátis">
            <a:extLst>
              <a:ext uri="{FF2B5EF4-FFF2-40B4-BE49-F238E27FC236}">
                <a16:creationId xmlns:a16="http://schemas.microsoft.com/office/drawing/2014/main" id="{460E269F-33B8-4793-AA84-4A5E9764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50A816C-BE3D-4EE2-BF76-251B4082E55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B67C7-B252-41F0-8147-FEAB1519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96" y="358585"/>
            <a:ext cx="467179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D7D7C7F-3F2D-4A40-B179-56C5CE93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24" y="1822953"/>
            <a:ext cx="467179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con logo visto verde green Sticker by Andressa Leal">
            <a:extLst>
              <a:ext uri="{FF2B5EF4-FFF2-40B4-BE49-F238E27FC236}">
                <a16:creationId xmlns:a16="http://schemas.microsoft.com/office/drawing/2014/main" id="{3BB3E46A-D8C7-4BC4-B19C-7FB47701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32" y="3763348"/>
            <a:ext cx="413706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con logo visto verde green Sticker by Andressa Leal">
            <a:extLst>
              <a:ext uri="{FF2B5EF4-FFF2-40B4-BE49-F238E27FC236}">
                <a16:creationId xmlns:a16="http://schemas.microsoft.com/office/drawing/2014/main" id="{B32493FE-E791-45C0-88B1-65D2CD68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04" y="4898393"/>
            <a:ext cx="413706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231E1408-1774-4C47-8057-F457581E1263}"/>
              </a:ext>
            </a:extLst>
          </p:cNvPr>
          <p:cNvSpPr/>
          <p:nvPr/>
        </p:nvSpPr>
        <p:spPr>
          <a:xfrm rot="10800000">
            <a:off x="9868416" y="2825528"/>
            <a:ext cx="637687" cy="82607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C335B745-FE20-46BB-981D-899F3BC57E9F}"/>
              </a:ext>
            </a:extLst>
          </p:cNvPr>
          <p:cNvSpPr/>
          <p:nvPr/>
        </p:nvSpPr>
        <p:spPr>
          <a:xfrm rot="10800000">
            <a:off x="9884336" y="4097053"/>
            <a:ext cx="637687" cy="826079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2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 dirty="0"/>
              <a:t>Extraído das Aprendizagens Essenciais de Geografia A, Ministério da Educação, 2018.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160764"/>
            <a:ext cx="9216570" cy="551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5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TEMA: 2. Os recursos naturais de que a população dispõe: usos, limites e potencialidades</a:t>
            </a:r>
            <a:endParaRPr lang="pt-PT" sz="1650" u="sng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0" indent="0" algn="l">
              <a:buNone/>
            </a:pPr>
            <a:endParaRPr lang="pt-PT" sz="16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65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2.3. Os recursos hídricos</a:t>
            </a:r>
          </a:p>
          <a:p>
            <a:pPr algn="just"/>
            <a:endParaRPr lang="pt-PT" sz="165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65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Conceitos: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 de ar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isóbara,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depressão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barométrica,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anticiclone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situação meteorológica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relevo concordante/discordante,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barreira de condensação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isoieta,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precipitação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convectiva, precipitação frontal, precipitação orográfica,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superfície frontal polar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período seco estival, balanço hídrico,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evapotranspiração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(potencial e real),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 hídrico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 hidrográfica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bacia hidrográfica, escorrência, infiltração, toalha freática, permeabilidade, aquífero, produtividade aquífera, água residual, água subterrânea, água superficial, caudal, regime fluvial, disponibilidade hídrica, albufeira, barragem,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barragem de retenção </a:t>
            </a:r>
            <a:r>
              <a:rPr lang="pt-PT" sz="165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versus </a:t>
            </a:r>
            <a:r>
              <a:rPr lang="pt-PT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barragem de produção, efluente, eutrofização, salinização.</a:t>
            </a:r>
          </a:p>
          <a:p>
            <a:pPr algn="just"/>
            <a:endParaRPr lang="pt-PT" sz="16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65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2.4. Os recursos marítimos</a:t>
            </a:r>
          </a:p>
          <a:p>
            <a:pPr algn="just"/>
            <a:endParaRPr lang="pt-PT" sz="165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5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Conceitos: 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águas interiores, águas territoriais, zona contígua, Zona Económica Exclusiva (ZEE),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erosão marinha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abrasão marinha,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plataforma continental, talude continenta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l, formas de relevo do litoral e </a:t>
            </a:r>
            <a:r>
              <a:rPr lang="pt-PT" sz="16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fluvio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-marinhas (arriba,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praia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ilha barreira, sistema lagunar, tômbolo,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estuário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corrente marítima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deriva Norte-Sul,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energia dos oceanos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maré negra, </a:t>
            </a:r>
            <a:r>
              <a:rPr lang="pt-PT" sz="165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nortada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recurso piscícola, tipos de pesca, quotas de pesca, </a:t>
            </a:r>
            <a:r>
              <a:rPr lang="pt-PT" sz="165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upwelling</a:t>
            </a:r>
            <a:r>
              <a:rPr lang="pt-PT" sz="16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aquicultura, ordenamento da orla costeira.</a:t>
            </a:r>
          </a:p>
        </p:txBody>
      </p:sp>
      <p:pic>
        <p:nvPicPr>
          <p:cNvPr id="9" name="Picture 6" descr="De praia - ícones de natureza grátis">
            <a:extLst>
              <a:ext uri="{FF2B5EF4-FFF2-40B4-BE49-F238E27FC236}">
                <a16:creationId xmlns:a16="http://schemas.microsoft.com/office/drawing/2014/main" id="{460E269F-33B8-4793-AA84-4A5E9764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50A816C-BE3D-4EE2-BF76-251B4082E55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0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www.ipma.pt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[Instituto Português do Mar e da Atmosfera] / </a:t>
            </a:r>
            <a:r>
              <a:rPr lang="en-US" b="1" dirty="0">
                <a:solidFill>
                  <a:srgbClr val="00B050"/>
                </a:solidFill>
                <a:hlinkClick r:id="rId3"/>
              </a:rPr>
              <a:t>https://www.windy.com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Windy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https://beachcam.meo.pt/livecams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 [Praias de Portugal em Direto 24 horas]</a:t>
            </a:r>
            <a:endParaRPr lang="pt-P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</a:t>
            </a:r>
            <a:r>
              <a:rPr lang="pt-PT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[TED </a:t>
            </a: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 A TRABALHAR!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10+ Melhores Ideias de significados | dicionário online, dicionário, língua  portuguesa">
            <a:extLst>
              <a:ext uri="{FF2B5EF4-FFF2-40B4-BE49-F238E27FC236}">
                <a16:creationId xmlns:a16="http://schemas.microsoft.com/office/drawing/2014/main" id="{AC9338AD-D070-48E2-B094-67E6A1C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715565"/>
            <a:ext cx="2215601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C Portátil 11&quot; N3350 4GB/16GB Chrome OS ChromeBook G6 (RECONDICIONADO) -  HP | Castro Electrónica, Lda">
            <a:extLst>
              <a:ext uri="{FF2B5EF4-FFF2-40B4-BE49-F238E27FC236}">
                <a16:creationId xmlns:a16="http://schemas.microsoft.com/office/drawing/2014/main" id="{A80BAA1C-AD9B-4133-8BF3-827E7ED0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87" y="313244"/>
            <a:ext cx="7130573" cy="4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2EEEE3E4-35FD-478C-A71A-41075ACD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7702F59-8D1C-4D7F-B60C-A8F9A9D343A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descobrir as circulação geral da atmosfera e as correntes marítimas com a Geografia A!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estar com atenção a Portugal!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TODOS terminar o ano em beleza!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Time to explore (Calvin &amp; Hobbes) [1920x1200] : ComicWalls">
            <a:extLst>
              <a:ext uri="{FF2B5EF4-FFF2-40B4-BE49-F238E27FC236}">
                <a16:creationId xmlns:a16="http://schemas.microsoft.com/office/drawing/2014/main" id="{D4E10C5C-FE9F-4B32-8507-20384F9C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5" y="0"/>
            <a:ext cx="7672049" cy="4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 praia - ícones de natureza grátis">
            <a:extLst>
              <a:ext uri="{FF2B5EF4-FFF2-40B4-BE49-F238E27FC236}">
                <a16:creationId xmlns:a16="http://schemas.microsoft.com/office/drawing/2014/main" id="{782D6A23-7AEF-41E9-BFB8-D458EC7E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DDB572-6543-46B3-89D5-06AA30B43E19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11.º ANO</a:t>
            </a:r>
          </a:p>
          <a:p>
            <a:pPr algn="l"/>
            <a:r>
              <a:rPr lang="pt-PT" sz="1200" dirty="0"/>
              <a:t>TEMA 2 / SUBTEMAS 2.3. / 2.4.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2021</a:t>
            </a:r>
          </a:p>
        </p:txBody>
      </p:sp>
      <p:pic>
        <p:nvPicPr>
          <p:cNvPr id="6" name="Picture 6" descr="De praia - ícones de natureza grátis">
            <a:extLst>
              <a:ext uri="{FF2B5EF4-FFF2-40B4-BE49-F238E27FC236}">
                <a16:creationId xmlns:a16="http://schemas.microsoft.com/office/drawing/2014/main" id="{1DDB529D-9239-4A5A-809D-0CB0A6EC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69" y="161058"/>
            <a:ext cx="5598796" cy="55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DE625F1-43B6-43D7-84B5-844D05842B9C}"/>
              </a:ext>
            </a:extLst>
          </p:cNvPr>
          <p:cNvSpPr/>
          <p:nvPr/>
        </p:nvSpPr>
        <p:spPr>
          <a:xfrm>
            <a:off x="3192651" y="459057"/>
            <a:ext cx="5842861" cy="5909569"/>
          </a:xfrm>
          <a:prstGeom prst="ellipse">
            <a:avLst/>
          </a:prstGeom>
          <a:noFill/>
          <a:ln w="441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PRAIAS CONHECEM?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Porto (foz do Douro-Castelo do Queijo)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Matosinhos (Leça da Palmeira-Angeiras)?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VN de Gaia (Lavadores-Granja)?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Vila do Conde (</a:t>
            </a:r>
            <a:r>
              <a:rPr lang="pt-PT" b="1" dirty="0" err="1">
                <a:latin typeface="Comic Sans MS" panose="030F0702030302020204" pitchFamily="66" charset="0"/>
              </a:rPr>
              <a:t>Labruje</a:t>
            </a:r>
            <a:r>
              <a:rPr lang="pt-PT" b="1" dirty="0">
                <a:latin typeface="Comic Sans MS" panose="030F0702030302020204" pitchFamily="66" charset="0"/>
              </a:rPr>
              <a:t>-Caxinas)?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Póvoa de Varzim (Prainha-Estela)?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Espinho (</a:t>
            </a:r>
            <a:r>
              <a:rPr lang="pt-PT" b="1" i="0" u="none" strike="noStrike" baseline="0" dirty="0" err="1">
                <a:latin typeface="Comic Sans MS" panose="030F0702030302020204" pitchFamily="66" charset="0"/>
              </a:rPr>
              <a:t>Marbelo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-Esmoriz)?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Esposende (Ramalha-foz do Neiva)?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Algarve (Odeceixe-foz do Guadiana)?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PRAIAS CONHECEM?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Porto (foz do Douro-Castelo do Queijo)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Matosinhos (Leça da Palmeira-Angeiras)?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VN de Gaia (Lavadores-Granja)?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Vila do Conde (</a:t>
            </a:r>
            <a:r>
              <a:rPr lang="pt-PT" b="1" dirty="0" err="1">
                <a:latin typeface="Comic Sans MS" panose="030F0702030302020204" pitchFamily="66" charset="0"/>
              </a:rPr>
              <a:t>Labruje</a:t>
            </a:r>
            <a:r>
              <a:rPr lang="pt-PT" b="1" dirty="0">
                <a:latin typeface="Comic Sans MS" panose="030F0702030302020204" pitchFamily="66" charset="0"/>
              </a:rPr>
              <a:t>-Caxinas)?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Póvoa de Varzim (Prainha-Estela)?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Espinho (</a:t>
            </a:r>
            <a:r>
              <a:rPr lang="pt-PT" b="1" i="0" u="none" strike="noStrike" baseline="0" dirty="0" err="1">
                <a:latin typeface="Comic Sans MS" panose="030F0702030302020204" pitchFamily="66" charset="0"/>
              </a:rPr>
              <a:t>Marbelo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-Esmoriz)?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Esposende (Ramalha-foz do Neiva)?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Algarve (Odeceixe-foz do Guadiana)?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r>
              <a:rPr lang="pt-PT" dirty="0"/>
              <a:t>ANOTAR AS RESPOSTAS DOS ALUNOS NO QUADRO</a:t>
            </a:r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MEMÓRIA DA ÚLTIMA IDA À PRAIA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Céu limpo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/ nublado?</a:t>
            </a:r>
          </a:p>
          <a:p>
            <a:pPr algn="ctr"/>
            <a:endParaRPr lang="pt-P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Sem precipitação / com precipitação?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Sem vento / com vento?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Temperatura alta / baixa?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Maré baixa / alta?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Ondulação até 2 metros / </a:t>
            </a:r>
            <a:r>
              <a:rPr lang="pt-PT" b="1" dirty="0">
                <a:latin typeface="Comic Sans MS" panose="030F0702030302020204" pitchFamily="66" charset="0"/>
              </a:rPr>
              <a:t>+ 2 metros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Água gelada / fria / assim, assim?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Bandeira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verde </a:t>
            </a:r>
            <a:r>
              <a:rPr lang="pt-PT" b="1" dirty="0">
                <a:latin typeface="Comic Sans MS" panose="030F0702030302020204" pitchFamily="66" charset="0"/>
              </a:rPr>
              <a:t>/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solidFill>
                  <a:srgbClr val="FFC000"/>
                </a:solidFill>
                <a:latin typeface="Comic Sans MS" panose="030F0702030302020204" pitchFamily="66" charset="0"/>
              </a:rPr>
              <a:t>amarela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latin typeface="Comic Sans MS" panose="030F0702030302020204" pitchFamily="66" charset="0"/>
              </a:rPr>
              <a:t>/ </a:t>
            </a:r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vermelha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MEMÓRIA DA ÚLTIMA IDA À PRAIA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Céu limpo</a:t>
            </a:r>
            <a:r>
              <a:rPr lang="pt-PT" b="1" i="0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/ nublado?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Sem precipitação / com precipitação?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Sem vento / com vento?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Temperatura alta / baixa?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Maré baixa / alta?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strike="noStrike" baseline="0" dirty="0">
                <a:latin typeface="Comic Sans MS" panose="030F0702030302020204" pitchFamily="66" charset="0"/>
              </a:rPr>
              <a:t>Ondulação até 2 metros / </a:t>
            </a:r>
            <a:r>
              <a:rPr lang="pt-PT" b="1" dirty="0">
                <a:latin typeface="Comic Sans MS" panose="030F0702030302020204" pitchFamily="66" charset="0"/>
              </a:rPr>
              <a:t>+ 2 metros</a:t>
            </a:r>
            <a:r>
              <a:rPr lang="pt-PT" b="1" i="0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Água gelada / fria / assim, assim?</a:t>
            </a:r>
            <a:endParaRPr lang="pt-PT" b="1" i="0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i="0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Bandeira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verde </a:t>
            </a:r>
            <a:r>
              <a:rPr lang="pt-PT" b="1" dirty="0">
                <a:latin typeface="Comic Sans MS" panose="030F0702030302020204" pitchFamily="66" charset="0"/>
              </a:rPr>
              <a:t>/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solidFill>
                  <a:srgbClr val="FFC000"/>
                </a:solidFill>
                <a:latin typeface="Comic Sans MS" panose="030F0702030302020204" pitchFamily="66" charset="0"/>
              </a:rPr>
              <a:t>amarela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latin typeface="Comic Sans MS" panose="030F0702030302020204" pitchFamily="66" charset="0"/>
              </a:rPr>
              <a:t>/ </a:t>
            </a:r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vermelha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r>
              <a:rPr lang="pt-PT" dirty="0"/>
              <a:t>ANOTAR AS RESPOSTAS DOS ALUNOS NO QUADRO</a:t>
            </a:r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ESTARÁ HOJE A PRAIA?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Céu limpo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/ nublado?</a:t>
            </a:r>
          </a:p>
          <a:p>
            <a:pPr algn="ctr"/>
            <a:endParaRPr lang="pt-P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Sem precipitação / com precipitação?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Sem vento / com vento?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Temperatura alta / baixa?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Maré baixa / alta?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Ondulação até 2 metros / </a:t>
            </a:r>
            <a:r>
              <a:rPr lang="pt-PT" b="1" dirty="0">
                <a:latin typeface="Comic Sans MS" panose="030F0702030302020204" pitchFamily="66" charset="0"/>
              </a:rPr>
              <a:t>+ 2 metros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Água gelada / fria / assim, assim?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Bandeira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verde </a:t>
            </a:r>
            <a:r>
              <a:rPr lang="pt-PT" b="1" dirty="0">
                <a:latin typeface="Comic Sans MS" panose="030F0702030302020204" pitchFamily="66" charset="0"/>
              </a:rPr>
              <a:t>/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solidFill>
                  <a:srgbClr val="FFC000"/>
                </a:solidFill>
                <a:latin typeface="Comic Sans MS" panose="030F0702030302020204" pitchFamily="66" charset="0"/>
              </a:rPr>
              <a:t>amarela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latin typeface="Comic Sans MS" panose="030F0702030302020204" pitchFamily="66" charset="0"/>
              </a:rPr>
              <a:t>/ </a:t>
            </a:r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vermelha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ESTARÁ HOJE A PRAIA?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Céu limpo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/ nublado?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Sem precipitação / com precipitação?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Sem vento / com vento?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Temperatura alta / baixa?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Maré baixa / alta?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Ondulação até 2 metros / </a:t>
            </a:r>
            <a:r>
              <a:rPr lang="pt-PT" b="1" dirty="0">
                <a:latin typeface="Comic Sans MS" panose="030F0702030302020204" pitchFamily="66" charset="0"/>
              </a:rPr>
              <a:t>+ 2 metros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Água gelada / fria / assim, assim?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Bandeira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verde </a:t>
            </a:r>
            <a:r>
              <a:rPr lang="pt-PT" b="1" dirty="0">
                <a:latin typeface="Comic Sans MS" panose="030F0702030302020204" pitchFamily="66" charset="0"/>
              </a:rPr>
              <a:t>/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solidFill>
                  <a:srgbClr val="FFC000"/>
                </a:solidFill>
                <a:latin typeface="Comic Sans MS" panose="030F0702030302020204" pitchFamily="66" charset="0"/>
              </a:rPr>
              <a:t>amarela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>
                <a:latin typeface="Comic Sans MS" panose="030F0702030302020204" pitchFamily="66" charset="0"/>
              </a:rPr>
              <a:t>/ </a:t>
            </a:r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vermelha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r>
              <a:rPr lang="pt-PT" dirty="0"/>
              <a:t>ANOTAR AS RESPOSTAS DOS ALUNOS NO QUADRO</a:t>
            </a:r>
          </a:p>
        </p:txBody>
      </p:sp>
      <p:pic>
        <p:nvPicPr>
          <p:cNvPr id="10" name="Picture 6" descr="De praia - ícones de natureza grátis">
            <a:extLst>
              <a:ext uri="{FF2B5EF4-FFF2-40B4-BE49-F238E27FC236}">
                <a16:creationId xmlns:a16="http://schemas.microsoft.com/office/drawing/2014/main" id="{752A743B-274F-4203-964C-08D19266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1FFF2-BE60-4F60-A08F-1D1D1D0060D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6B221A-AD38-4363-B7F4-AE547085DC5B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Praia de Matosinhos / 10 de maio de 2021 / 23:15</a:t>
            </a:r>
            <a:endParaRPr lang="pt-PT" b="1" u="sng" dirty="0">
              <a:latin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PT" b="1" u="sng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https://beachcam.meo.pt/livecams/praia-de-matosinhos/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 (principais praias de Portugal, 24 x 24 horas em direto)</a:t>
            </a:r>
          </a:p>
        </p:txBody>
      </p:sp>
      <p:pic>
        <p:nvPicPr>
          <p:cNvPr id="12" name="Picture 6" descr="De praia - ícones de natureza grátis">
            <a:extLst>
              <a:ext uri="{FF2B5EF4-FFF2-40B4-BE49-F238E27FC236}">
                <a16:creationId xmlns:a16="http://schemas.microsoft.com/office/drawing/2014/main" id="{9EE91888-28DB-4E63-A7C2-3270E127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" y="84767"/>
            <a:ext cx="748580" cy="7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F34C726-1411-4AF3-8C46-10AE0FC7DB80}"/>
              </a:ext>
            </a:extLst>
          </p:cNvPr>
          <p:cNvSpPr/>
          <p:nvPr/>
        </p:nvSpPr>
        <p:spPr>
          <a:xfrm>
            <a:off x="110490" y="114905"/>
            <a:ext cx="788445" cy="789031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3BC259-3311-402F-8024-BAAD9AC9D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8" y="637409"/>
            <a:ext cx="9930503" cy="55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2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59852</TotalTime>
  <Words>1516</Words>
  <Application>Microsoft Office PowerPoint</Application>
  <PresentationFormat>Ecrã Panorâmico</PresentationFormat>
  <Paragraphs>204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Inter</vt:lpstr>
      <vt:lpstr>Trebuchet MS</vt:lpstr>
      <vt:lpstr>Verdana</vt:lpstr>
      <vt:lpstr>Verdana Pro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539</cp:revision>
  <dcterms:created xsi:type="dcterms:W3CDTF">2020-09-24T16:30:28Z</dcterms:created>
  <dcterms:modified xsi:type="dcterms:W3CDTF">2021-05-25T22:19:21Z</dcterms:modified>
</cp:coreProperties>
</file>