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6" r:id="rId3"/>
    <p:sldId id="303" r:id="rId4"/>
    <p:sldId id="329" r:id="rId5"/>
    <p:sldId id="332" r:id="rId6"/>
    <p:sldId id="349" r:id="rId7"/>
    <p:sldId id="348" r:id="rId8"/>
    <p:sldId id="293" r:id="rId9"/>
    <p:sldId id="353" r:id="rId10"/>
    <p:sldId id="333" r:id="rId11"/>
    <p:sldId id="331" r:id="rId12"/>
    <p:sldId id="330" r:id="rId13"/>
    <p:sldId id="350" r:id="rId14"/>
    <p:sldId id="334" r:id="rId15"/>
    <p:sldId id="335" r:id="rId16"/>
    <p:sldId id="340" r:id="rId17"/>
    <p:sldId id="341" r:id="rId18"/>
    <p:sldId id="351" r:id="rId19"/>
    <p:sldId id="342" r:id="rId20"/>
    <p:sldId id="343" r:id="rId21"/>
    <p:sldId id="345" r:id="rId22"/>
    <p:sldId id="344" r:id="rId23"/>
    <p:sldId id="336" r:id="rId24"/>
    <p:sldId id="346" r:id="rId25"/>
    <p:sldId id="354" r:id="rId26"/>
    <p:sldId id="355" r:id="rId27"/>
    <p:sldId id="356" r:id="rId28"/>
    <p:sldId id="358" r:id="rId29"/>
    <p:sldId id="359" r:id="rId30"/>
    <p:sldId id="360" r:id="rId31"/>
    <p:sldId id="368" r:id="rId32"/>
    <p:sldId id="361" r:id="rId33"/>
    <p:sldId id="362" r:id="rId34"/>
    <p:sldId id="363" r:id="rId35"/>
    <p:sldId id="364" r:id="rId36"/>
    <p:sldId id="365" r:id="rId37"/>
    <p:sldId id="357" r:id="rId38"/>
    <p:sldId id="366" r:id="rId39"/>
    <p:sldId id="339" r:id="rId40"/>
    <p:sldId id="367" r:id="rId41"/>
    <p:sldId id="337" r:id="rId42"/>
    <p:sldId id="338" r:id="rId43"/>
    <p:sldId id="369" r:id="rId44"/>
    <p:sldId id="371" r:id="rId45"/>
    <p:sldId id="347" r:id="rId46"/>
    <p:sldId id="372" r:id="rId47"/>
    <p:sldId id="370" r:id="rId48"/>
    <p:sldId id="373" r:id="rId49"/>
    <p:sldId id="374" r:id="rId50"/>
    <p:sldId id="375" r:id="rId51"/>
    <p:sldId id="376" r:id="rId52"/>
    <p:sldId id="377" r:id="rId53"/>
    <p:sldId id="378" r:id="rId54"/>
    <p:sldId id="379" r:id="rId55"/>
    <p:sldId id="287" r:id="rId56"/>
    <p:sldId id="286" r:id="rId57"/>
    <p:sldId id="284" r:id="rId5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00B"/>
    <a:srgbClr val="E0C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9E8F2-7140-4B2B-B96A-3541D1629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D9853D-0A6F-4FE7-9CF2-29931BC05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BEB7AE4-9718-4D28-BACA-024EDE66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6EB232-F9F8-41CD-8074-B95E5E40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8C011D3-A4F1-4DD9-B806-B9095820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799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346DC-F862-4574-A503-DA36C767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C177590-E6DF-40BD-A754-D11955555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C677EB6-F1A3-4976-BEA8-23AA77E8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58606B6-B004-4714-992B-8E2A02A7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DEF3933-9D1B-41F7-B09E-657F4A2F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24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95C94E-3D5A-42EB-ADBD-DC9100DBF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739B056-0A97-4AA7-A62C-DE4D8061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37639AF-89C0-48C4-AF24-45622041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0DC2132-AEE6-4E54-81A4-A228C9BE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7BB2655-8ADE-40B3-A10B-7A8F3FAB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371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195F7-1283-41B7-81B0-9EBAEDDB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6C460A-C24A-41D4-A02E-EF3D5DC57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1FAC251-6E71-452F-A6FB-5F4D953C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1D28216-B483-46BD-B2FA-7CC15C35F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9E6F10E-2545-4FCB-8E54-4C9D3588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437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EAD3A-884A-42D3-83F8-82FBB610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C6E784C-2C55-409F-81B1-756784A83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848A887-7AFC-47F9-BA20-693649CA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3F68389-3E63-4E9B-B87F-951F6BF6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4EA34CC-2ED2-4DF8-8904-E1C4EE79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159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C8982-7C63-4CDA-9225-9DFBEFA0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8DB267-D520-4726-A74B-ACD51FB67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28E8D38-9C11-42C9-9CE4-3A981A3A3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B2EC70B-14DF-45BA-90F6-7D5BDBEA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1C04A48-1114-4268-B745-3A5F7293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55A1863-7A60-4298-84FF-EC3ADD13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842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5108C-B94C-4E3F-9C13-F65E0C36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EEBFFD6-728D-41DE-866C-1B8EF2D7A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8E76D68-9E7C-4921-A72C-E2B6F0F2B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F466BAD-F7C2-4011-8D4B-11CBC843E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37EF06E-82E2-46EC-B708-2F72C6056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294CCA3-395C-4F11-9A4B-DDA64CE7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5A4A0502-6FFF-4A31-8FAC-7F5C4223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20A4AFC-84EE-4924-9A5D-2AA1D336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76D37-F88B-458D-88F1-A1DD3FC8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69130D2-8CD7-46D0-86A8-94B76291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58E28DA3-6598-453A-8E91-65314A869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B883AA1-E741-451C-80FE-5CF1CAFA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640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5B2418F-A373-4C35-BBC3-6DDCEF624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0018CFA-4750-41F0-B656-D00836F8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182E4CF-B1C5-45A7-B200-6C0AC436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273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81A32-24B0-45B6-958B-2292DE0B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0DD381D-B675-4348-97B7-1E931BA2C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A6F9523-7B85-4675-85A5-5FCF865E7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F10F18F-3645-4D97-94CA-9F102CA8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F9AB712-697C-45DB-B3F0-67D8D6A0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2AB8464-DDDE-4C83-BBBC-2A3E1A69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92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AD4F6-84E6-4CB7-93C1-A7070B4F3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7C680B55-CA71-4D6F-A398-1D041B4EC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096042E-152C-41DE-B5CC-AC60901DB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119F73D-A90E-447A-A8D3-ECED01D3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0B30ED2-5379-4B31-83F7-ACB15DD4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3887F11-A42E-43AB-A587-09C0169C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93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F7671CE-F253-4F4B-9919-F25F8EC0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5D96C7D-1804-414D-8FE3-BABD896CC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B192ACA-E985-45E9-8E5B-339CCBBC0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29D5156-5B57-44C5-92FC-44160C46A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55AF9F5-7128-4D04-B90B-FDA59C7B7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531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9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4.png"/><Relationship Id="rId7" Type="http://schemas.openxmlformats.org/officeDocument/2006/relationships/image" Target="../media/image4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5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9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20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emf"/><Relationship Id="rId4" Type="http://schemas.openxmlformats.org/officeDocument/2006/relationships/oleObject" Target="../embeddings/oleObject2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hyperlink" Target="http://gisaweb.cm-porto.pt/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://www.ine.p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inemateca.pt/" TargetMode="External"/><Relationship Id="rId5" Type="http://schemas.openxmlformats.org/officeDocument/2006/relationships/hyperlink" Target="https://digitarq.cpf.arquivos.pt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adporto.dglab.gov.pt/" TargetMode="External"/><Relationship Id="rId9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6c8b04c-b2ab-4d4e-8c14-d2ef8999ee7d">
            <a:hlinkClick r:id="" action="ppaction://media"/>
            <a:extLst>
              <a:ext uri="{FF2B5EF4-FFF2-40B4-BE49-F238E27FC236}">
                <a16:creationId xmlns:a16="http://schemas.microsoft.com/office/drawing/2014/main" id="{B047EBD4-F320-4A86-AEE6-E9E067B30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47"/>
            <a:ext cx="1274647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82F953A-0F51-45E7-977F-857150AED70C}"/>
              </a:ext>
            </a:extLst>
          </p:cNvPr>
          <p:cNvSpPr txBox="1"/>
          <p:nvPr/>
        </p:nvSpPr>
        <p:spPr>
          <a:xfrm>
            <a:off x="6028765" y="457200"/>
            <a:ext cx="3825396" cy="1015663"/>
          </a:xfrm>
          <a:prstGeom prst="rect">
            <a:avLst/>
          </a:prstGeom>
          <a:solidFill>
            <a:srgbClr val="FDE00B"/>
          </a:solidFill>
        </p:spPr>
        <p:txBody>
          <a:bodyPr wrap="square" rtlCol="0">
            <a:spAutoFit/>
          </a:bodyPr>
          <a:lstStyle/>
          <a:p>
            <a:pPr algn="ctr"/>
            <a:endParaRPr lang="pt-PT" sz="800" b="1" dirty="0"/>
          </a:p>
          <a:p>
            <a:pPr algn="ctr"/>
            <a:r>
              <a:rPr lang="pt-PT" b="1" dirty="0"/>
              <a:t>RIBEIRA, YOUUUUUUUUPY!!!</a:t>
            </a:r>
          </a:p>
          <a:p>
            <a:pPr algn="ctr"/>
            <a:endParaRPr lang="pt-PT" sz="800" b="1" dirty="0"/>
          </a:p>
          <a:p>
            <a:pPr algn="ctr"/>
            <a:r>
              <a:rPr lang="pt-PT" b="1" dirty="0"/>
              <a:t>AQUI VAMOS NÓS!!!</a:t>
            </a:r>
          </a:p>
          <a:p>
            <a:pPr algn="ctr"/>
            <a:endParaRPr lang="pt-PT" sz="800" b="1" dirty="0"/>
          </a:p>
        </p:txBody>
      </p:sp>
    </p:spTree>
    <p:extLst>
      <p:ext uri="{BB962C8B-B14F-4D97-AF65-F5344CB8AC3E}">
        <p14:creationId xmlns:p14="http://schemas.microsoft.com/office/powerpoint/2010/main" val="10224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Carta Topográfica das Linhas do Porto, do Coronel Moreira (1833).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localização das baterias, linhas de defesa e principais batalhas do Cerco do Porto – 1832-1833)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24D930-EB4C-48E3-82D4-65458A420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45" y="0"/>
            <a:ext cx="8088109" cy="567299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840D553-8FAB-4347-A17E-BF688BFAED8D}"/>
              </a:ext>
            </a:extLst>
          </p:cNvPr>
          <p:cNvSpPr/>
          <p:nvPr/>
        </p:nvSpPr>
        <p:spPr>
          <a:xfrm>
            <a:off x="6481483" y="2561676"/>
            <a:ext cx="1595740" cy="1485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F3407C8A-CD6A-40F8-9A76-EF041510C072}"/>
              </a:ext>
            </a:extLst>
          </p:cNvPr>
          <p:cNvSpPr/>
          <p:nvPr/>
        </p:nvSpPr>
        <p:spPr>
          <a:xfrm>
            <a:off x="2057400" y="480060"/>
            <a:ext cx="7966776" cy="2548890"/>
          </a:xfrm>
          <a:custGeom>
            <a:avLst/>
            <a:gdLst>
              <a:gd name="connsiteX0" fmla="*/ 0 w 7966776"/>
              <a:gd name="connsiteY0" fmla="*/ 2308860 h 2548890"/>
              <a:gd name="connsiteX1" fmla="*/ 80010 w 7966776"/>
              <a:gd name="connsiteY1" fmla="*/ 2228850 h 2548890"/>
              <a:gd name="connsiteX2" fmla="*/ 114300 w 7966776"/>
              <a:gd name="connsiteY2" fmla="*/ 2194560 h 2548890"/>
              <a:gd name="connsiteX3" fmla="*/ 148590 w 7966776"/>
              <a:gd name="connsiteY3" fmla="*/ 2183130 h 2548890"/>
              <a:gd name="connsiteX4" fmla="*/ 217170 w 7966776"/>
              <a:gd name="connsiteY4" fmla="*/ 2137410 h 2548890"/>
              <a:gd name="connsiteX5" fmla="*/ 262890 w 7966776"/>
              <a:gd name="connsiteY5" fmla="*/ 2114550 h 2548890"/>
              <a:gd name="connsiteX6" fmla="*/ 297180 w 7966776"/>
              <a:gd name="connsiteY6" fmla="*/ 2103120 h 2548890"/>
              <a:gd name="connsiteX7" fmla="*/ 365760 w 7966776"/>
              <a:gd name="connsiteY7" fmla="*/ 2057400 h 2548890"/>
              <a:gd name="connsiteX8" fmla="*/ 400050 w 7966776"/>
              <a:gd name="connsiteY8" fmla="*/ 2034540 h 2548890"/>
              <a:gd name="connsiteX9" fmla="*/ 468630 w 7966776"/>
              <a:gd name="connsiteY9" fmla="*/ 2000250 h 2548890"/>
              <a:gd name="connsiteX10" fmla="*/ 502920 w 7966776"/>
              <a:gd name="connsiteY10" fmla="*/ 1988820 h 2548890"/>
              <a:gd name="connsiteX11" fmla="*/ 571500 w 7966776"/>
              <a:gd name="connsiteY11" fmla="*/ 1954530 h 2548890"/>
              <a:gd name="connsiteX12" fmla="*/ 605790 w 7966776"/>
              <a:gd name="connsiteY12" fmla="*/ 1920240 h 2548890"/>
              <a:gd name="connsiteX13" fmla="*/ 640080 w 7966776"/>
              <a:gd name="connsiteY13" fmla="*/ 1897380 h 2548890"/>
              <a:gd name="connsiteX14" fmla="*/ 662940 w 7966776"/>
              <a:gd name="connsiteY14" fmla="*/ 1863090 h 2548890"/>
              <a:gd name="connsiteX15" fmla="*/ 731520 w 7966776"/>
              <a:gd name="connsiteY15" fmla="*/ 1840230 h 2548890"/>
              <a:gd name="connsiteX16" fmla="*/ 777240 w 7966776"/>
              <a:gd name="connsiteY16" fmla="*/ 1817370 h 2548890"/>
              <a:gd name="connsiteX17" fmla="*/ 857250 w 7966776"/>
              <a:gd name="connsiteY17" fmla="*/ 1771650 h 2548890"/>
              <a:gd name="connsiteX18" fmla="*/ 891540 w 7966776"/>
              <a:gd name="connsiteY18" fmla="*/ 1760220 h 2548890"/>
              <a:gd name="connsiteX19" fmla="*/ 937260 w 7966776"/>
              <a:gd name="connsiteY19" fmla="*/ 1737360 h 2548890"/>
              <a:gd name="connsiteX20" fmla="*/ 1005840 w 7966776"/>
              <a:gd name="connsiteY20" fmla="*/ 1714500 h 2548890"/>
              <a:gd name="connsiteX21" fmla="*/ 1062990 w 7966776"/>
              <a:gd name="connsiteY21" fmla="*/ 1645920 h 2548890"/>
              <a:gd name="connsiteX22" fmla="*/ 1085850 w 7966776"/>
              <a:gd name="connsiteY22" fmla="*/ 1611630 h 2548890"/>
              <a:gd name="connsiteX23" fmla="*/ 1120140 w 7966776"/>
              <a:gd name="connsiteY23" fmla="*/ 1543050 h 2548890"/>
              <a:gd name="connsiteX24" fmla="*/ 1165860 w 7966776"/>
              <a:gd name="connsiteY24" fmla="*/ 1508760 h 2548890"/>
              <a:gd name="connsiteX25" fmla="*/ 1268730 w 7966776"/>
              <a:gd name="connsiteY25" fmla="*/ 1451610 h 2548890"/>
              <a:gd name="connsiteX26" fmla="*/ 1314450 w 7966776"/>
              <a:gd name="connsiteY26" fmla="*/ 1417320 h 2548890"/>
              <a:gd name="connsiteX27" fmla="*/ 1360170 w 7966776"/>
              <a:gd name="connsiteY27" fmla="*/ 1405890 h 2548890"/>
              <a:gd name="connsiteX28" fmla="*/ 1394460 w 7966776"/>
              <a:gd name="connsiteY28" fmla="*/ 1394460 h 2548890"/>
              <a:gd name="connsiteX29" fmla="*/ 1428750 w 7966776"/>
              <a:gd name="connsiteY29" fmla="*/ 1371600 h 2548890"/>
              <a:gd name="connsiteX30" fmla="*/ 1565910 w 7966776"/>
              <a:gd name="connsiteY30" fmla="*/ 1325880 h 2548890"/>
              <a:gd name="connsiteX31" fmla="*/ 1600200 w 7966776"/>
              <a:gd name="connsiteY31" fmla="*/ 1303020 h 2548890"/>
              <a:gd name="connsiteX32" fmla="*/ 1680210 w 7966776"/>
              <a:gd name="connsiteY32" fmla="*/ 1268730 h 2548890"/>
              <a:gd name="connsiteX33" fmla="*/ 1725930 w 7966776"/>
              <a:gd name="connsiteY33" fmla="*/ 1234440 h 2548890"/>
              <a:gd name="connsiteX34" fmla="*/ 1817370 w 7966776"/>
              <a:gd name="connsiteY34" fmla="*/ 1188720 h 2548890"/>
              <a:gd name="connsiteX35" fmla="*/ 1863090 w 7966776"/>
              <a:gd name="connsiteY35" fmla="*/ 1154430 h 2548890"/>
              <a:gd name="connsiteX36" fmla="*/ 1897380 w 7966776"/>
              <a:gd name="connsiteY36" fmla="*/ 1131570 h 2548890"/>
              <a:gd name="connsiteX37" fmla="*/ 2023110 w 7966776"/>
              <a:gd name="connsiteY37" fmla="*/ 1051560 h 2548890"/>
              <a:gd name="connsiteX38" fmla="*/ 2114550 w 7966776"/>
              <a:gd name="connsiteY38" fmla="*/ 982980 h 2548890"/>
              <a:gd name="connsiteX39" fmla="*/ 2148840 w 7966776"/>
              <a:gd name="connsiteY39" fmla="*/ 948690 h 2548890"/>
              <a:gd name="connsiteX40" fmla="*/ 2217420 w 7966776"/>
              <a:gd name="connsiteY40" fmla="*/ 902970 h 2548890"/>
              <a:gd name="connsiteX41" fmla="*/ 2286000 w 7966776"/>
              <a:gd name="connsiteY41" fmla="*/ 834390 h 2548890"/>
              <a:gd name="connsiteX42" fmla="*/ 2320290 w 7966776"/>
              <a:gd name="connsiteY42" fmla="*/ 800100 h 2548890"/>
              <a:gd name="connsiteX43" fmla="*/ 2468880 w 7966776"/>
              <a:gd name="connsiteY43" fmla="*/ 720090 h 2548890"/>
              <a:gd name="connsiteX44" fmla="*/ 2560320 w 7966776"/>
              <a:gd name="connsiteY44" fmla="*/ 685800 h 2548890"/>
              <a:gd name="connsiteX45" fmla="*/ 2651760 w 7966776"/>
              <a:gd name="connsiteY45" fmla="*/ 640080 h 2548890"/>
              <a:gd name="connsiteX46" fmla="*/ 2754630 w 7966776"/>
              <a:gd name="connsiteY46" fmla="*/ 594360 h 2548890"/>
              <a:gd name="connsiteX47" fmla="*/ 2846070 w 7966776"/>
              <a:gd name="connsiteY47" fmla="*/ 548640 h 2548890"/>
              <a:gd name="connsiteX48" fmla="*/ 2891790 w 7966776"/>
              <a:gd name="connsiteY48" fmla="*/ 525780 h 2548890"/>
              <a:gd name="connsiteX49" fmla="*/ 2971800 w 7966776"/>
              <a:gd name="connsiteY49" fmla="*/ 502920 h 2548890"/>
              <a:gd name="connsiteX50" fmla="*/ 3120390 w 7966776"/>
              <a:gd name="connsiteY50" fmla="*/ 434340 h 2548890"/>
              <a:gd name="connsiteX51" fmla="*/ 3177540 w 7966776"/>
              <a:gd name="connsiteY51" fmla="*/ 422910 h 2548890"/>
              <a:gd name="connsiteX52" fmla="*/ 3211830 w 7966776"/>
              <a:gd name="connsiteY52" fmla="*/ 400050 h 2548890"/>
              <a:gd name="connsiteX53" fmla="*/ 3326130 w 7966776"/>
              <a:gd name="connsiteY53" fmla="*/ 377190 h 2548890"/>
              <a:gd name="connsiteX54" fmla="*/ 3600450 w 7966776"/>
              <a:gd name="connsiteY54" fmla="*/ 365760 h 2548890"/>
              <a:gd name="connsiteX55" fmla="*/ 3817620 w 7966776"/>
              <a:gd name="connsiteY55" fmla="*/ 331470 h 2548890"/>
              <a:gd name="connsiteX56" fmla="*/ 3886200 w 7966776"/>
              <a:gd name="connsiteY56" fmla="*/ 320040 h 2548890"/>
              <a:gd name="connsiteX57" fmla="*/ 4034790 w 7966776"/>
              <a:gd name="connsiteY57" fmla="*/ 285750 h 2548890"/>
              <a:gd name="connsiteX58" fmla="*/ 4149090 w 7966776"/>
              <a:gd name="connsiteY58" fmla="*/ 251460 h 2548890"/>
              <a:gd name="connsiteX59" fmla="*/ 4309110 w 7966776"/>
              <a:gd name="connsiteY59" fmla="*/ 205740 h 2548890"/>
              <a:gd name="connsiteX60" fmla="*/ 4491990 w 7966776"/>
              <a:gd name="connsiteY60" fmla="*/ 160020 h 2548890"/>
              <a:gd name="connsiteX61" fmla="*/ 4652010 w 7966776"/>
              <a:gd name="connsiteY61" fmla="*/ 114300 h 2548890"/>
              <a:gd name="connsiteX62" fmla="*/ 4732020 w 7966776"/>
              <a:gd name="connsiteY62" fmla="*/ 91440 h 2548890"/>
              <a:gd name="connsiteX63" fmla="*/ 4880610 w 7966776"/>
              <a:gd name="connsiteY63" fmla="*/ 45720 h 2548890"/>
              <a:gd name="connsiteX64" fmla="*/ 5006340 w 7966776"/>
              <a:gd name="connsiteY64" fmla="*/ 22860 h 2548890"/>
              <a:gd name="connsiteX65" fmla="*/ 5086350 w 7966776"/>
              <a:gd name="connsiteY65" fmla="*/ 0 h 2548890"/>
              <a:gd name="connsiteX66" fmla="*/ 5177790 w 7966776"/>
              <a:gd name="connsiteY66" fmla="*/ 11430 h 2548890"/>
              <a:gd name="connsiteX67" fmla="*/ 5280660 w 7966776"/>
              <a:gd name="connsiteY67" fmla="*/ 45720 h 2548890"/>
              <a:gd name="connsiteX68" fmla="*/ 5326380 w 7966776"/>
              <a:gd name="connsiteY68" fmla="*/ 57150 h 2548890"/>
              <a:gd name="connsiteX69" fmla="*/ 5474970 w 7966776"/>
              <a:gd name="connsiteY69" fmla="*/ 68580 h 2548890"/>
              <a:gd name="connsiteX70" fmla="*/ 6023610 w 7966776"/>
              <a:gd name="connsiteY70" fmla="*/ 57150 h 2548890"/>
              <a:gd name="connsiteX71" fmla="*/ 6800850 w 7966776"/>
              <a:gd name="connsiteY71" fmla="*/ 45720 h 2548890"/>
              <a:gd name="connsiteX72" fmla="*/ 6869430 w 7966776"/>
              <a:gd name="connsiteY72" fmla="*/ 34290 h 2548890"/>
              <a:gd name="connsiteX73" fmla="*/ 6903720 w 7966776"/>
              <a:gd name="connsiteY73" fmla="*/ 22860 h 2548890"/>
              <a:gd name="connsiteX74" fmla="*/ 6949440 w 7966776"/>
              <a:gd name="connsiteY74" fmla="*/ 11430 h 2548890"/>
              <a:gd name="connsiteX75" fmla="*/ 7235190 w 7966776"/>
              <a:gd name="connsiteY75" fmla="*/ 22860 h 2548890"/>
              <a:gd name="connsiteX76" fmla="*/ 7326630 w 7966776"/>
              <a:gd name="connsiteY76" fmla="*/ 45720 h 2548890"/>
              <a:gd name="connsiteX77" fmla="*/ 7395210 w 7966776"/>
              <a:gd name="connsiteY77" fmla="*/ 57150 h 2548890"/>
              <a:gd name="connsiteX78" fmla="*/ 7498080 w 7966776"/>
              <a:gd name="connsiteY78" fmla="*/ 91440 h 2548890"/>
              <a:gd name="connsiteX79" fmla="*/ 7646670 w 7966776"/>
              <a:gd name="connsiteY79" fmla="*/ 125730 h 2548890"/>
              <a:gd name="connsiteX80" fmla="*/ 7715250 w 7966776"/>
              <a:gd name="connsiteY80" fmla="*/ 137160 h 2548890"/>
              <a:gd name="connsiteX81" fmla="*/ 7749540 w 7966776"/>
              <a:gd name="connsiteY81" fmla="*/ 148590 h 2548890"/>
              <a:gd name="connsiteX82" fmla="*/ 7806690 w 7966776"/>
              <a:gd name="connsiteY82" fmla="*/ 160020 h 2548890"/>
              <a:gd name="connsiteX83" fmla="*/ 7863840 w 7966776"/>
              <a:gd name="connsiteY83" fmla="*/ 194310 h 2548890"/>
              <a:gd name="connsiteX84" fmla="*/ 7943850 w 7966776"/>
              <a:gd name="connsiteY84" fmla="*/ 274320 h 2548890"/>
              <a:gd name="connsiteX85" fmla="*/ 7955280 w 7966776"/>
              <a:gd name="connsiteY85" fmla="*/ 400050 h 2548890"/>
              <a:gd name="connsiteX86" fmla="*/ 7943850 w 7966776"/>
              <a:gd name="connsiteY86" fmla="*/ 434340 h 2548890"/>
              <a:gd name="connsiteX87" fmla="*/ 7898130 w 7966776"/>
              <a:gd name="connsiteY87" fmla="*/ 502920 h 2548890"/>
              <a:gd name="connsiteX88" fmla="*/ 7875270 w 7966776"/>
              <a:gd name="connsiteY88" fmla="*/ 537210 h 2548890"/>
              <a:gd name="connsiteX89" fmla="*/ 7852410 w 7966776"/>
              <a:gd name="connsiteY89" fmla="*/ 662940 h 2548890"/>
              <a:gd name="connsiteX90" fmla="*/ 7875270 w 7966776"/>
              <a:gd name="connsiteY90" fmla="*/ 834390 h 2548890"/>
              <a:gd name="connsiteX91" fmla="*/ 7886700 w 7966776"/>
              <a:gd name="connsiteY91" fmla="*/ 868680 h 2548890"/>
              <a:gd name="connsiteX92" fmla="*/ 7898130 w 7966776"/>
              <a:gd name="connsiteY92" fmla="*/ 960120 h 2548890"/>
              <a:gd name="connsiteX93" fmla="*/ 7875270 w 7966776"/>
              <a:gd name="connsiteY93" fmla="*/ 1074420 h 2548890"/>
              <a:gd name="connsiteX94" fmla="*/ 7852410 w 7966776"/>
              <a:gd name="connsiteY94" fmla="*/ 1108710 h 2548890"/>
              <a:gd name="connsiteX95" fmla="*/ 7875270 w 7966776"/>
              <a:gd name="connsiteY95" fmla="*/ 1314450 h 2548890"/>
              <a:gd name="connsiteX96" fmla="*/ 7898130 w 7966776"/>
              <a:gd name="connsiteY96" fmla="*/ 1348740 h 2548890"/>
              <a:gd name="connsiteX97" fmla="*/ 7932420 w 7966776"/>
              <a:gd name="connsiteY97" fmla="*/ 1440180 h 2548890"/>
              <a:gd name="connsiteX98" fmla="*/ 7955280 w 7966776"/>
              <a:gd name="connsiteY98" fmla="*/ 1508760 h 2548890"/>
              <a:gd name="connsiteX99" fmla="*/ 7920990 w 7966776"/>
              <a:gd name="connsiteY99" fmla="*/ 1794510 h 2548890"/>
              <a:gd name="connsiteX100" fmla="*/ 7852410 w 7966776"/>
              <a:gd name="connsiteY100" fmla="*/ 1851660 h 2548890"/>
              <a:gd name="connsiteX101" fmla="*/ 7806690 w 7966776"/>
              <a:gd name="connsiteY101" fmla="*/ 1885950 h 2548890"/>
              <a:gd name="connsiteX102" fmla="*/ 7738110 w 7966776"/>
              <a:gd name="connsiteY102" fmla="*/ 1954530 h 2548890"/>
              <a:gd name="connsiteX103" fmla="*/ 7692390 w 7966776"/>
              <a:gd name="connsiteY103" fmla="*/ 2057400 h 2548890"/>
              <a:gd name="connsiteX104" fmla="*/ 7680960 w 7966776"/>
              <a:gd name="connsiteY104" fmla="*/ 2103120 h 2548890"/>
              <a:gd name="connsiteX105" fmla="*/ 7658100 w 7966776"/>
              <a:gd name="connsiteY105" fmla="*/ 2148840 h 2548890"/>
              <a:gd name="connsiteX106" fmla="*/ 7646670 w 7966776"/>
              <a:gd name="connsiteY106" fmla="*/ 2217420 h 2548890"/>
              <a:gd name="connsiteX107" fmla="*/ 7600950 w 7966776"/>
              <a:gd name="connsiteY107" fmla="*/ 2343150 h 2548890"/>
              <a:gd name="connsiteX108" fmla="*/ 7555230 w 7966776"/>
              <a:gd name="connsiteY108" fmla="*/ 2411730 h 2548890"/>
              <a:gd name="connsiteX109" fmla="*/ 7486650 w 7966776"/>
              <a:gd name="connsiteY109" fmla="*/ 2457450 h 2548890"/>
              <a:gd name="connsiteX110" fmla="*/ 7429500 w 7966776"/>
              <a:gd name="connsiteY110" fmla="*/ 2548890 h 254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966776" h="2548890">
                <a:moveTo>
                  <a:pt x="0" y="2308860"/>
                </a:moveTo>
                <a:cubicBezTo>
                  <a:pt x="93079" y="2192511"/>
                  <a:pt x="3586" y="2292537"/>
                  <a:pt x="80010" y="2228850"/>
                </a:cubicBezTo>
                <a:cubicBezTo>
                  <a:pt x="92428" y="2218502"/>
                  <a:pt x="100850" y="2203526"/>
                  <a:pt x="114300" y="2194560"/>
                </a:cubicBezTo>
                <a:cubicBezTo>
                  <a:pt x="124325" y="2187877"/>
                  <a:pt x="138058" y="2188981"/>
                  <a:pt x="148590" y="2183130"/>
                </a:cubicBezTo>
                <a:cubicBezTo>
                  <a:pt x="172607" y="2169787"/>
                  <a:pt x="192596" y="2149697"/>
                  <a:pt x="217170" y="2137410"/>
                </a:cubicBezTo>
                <a:cubicBezTo>
                  <a:pt x="232410" y="2129790"/>
                  <a:pt x="247229" y="2121262"/>
                  <a:pt x="262890" y="2114550"/>
                </a:cubicBezTo>
                <a:cubicBezTo>
                  <a:pt x="273964" y="2109804"/>
                  <a:pt x="286648" y="2108971"/>
                  <a:pt x="297180" y="2103120"/>
                </a:cubicBezTo>
                <a:cubicBezTo>
                  <a:pt x="321197" y="2089777"/>
                  <a:pt x="342900" y="2072640"/>
                  <a:pt x="365760" y="2057400"/>
                </a:cubicBezTo>
                <a:cubicBezTo>
                  <a:pt x="377190" y="2049780"/>
                  <a:pt x="387018" y="2038884"/>
                  <a:pt x="400050" y="2034540"/>
                </a:cubicBezTo>
                <a:cubicBezTo>
                  <a:pt x="486239" y="2005810"/>
                  <a:pt x="380000" y="2044565"/>
                  <a:pt x="468630" y="2000250"/>
                </a:cubicBezTo>
                <a:cubicBezTo>
                  <a:pt x="479406" y="1994862"/>
                  <a:pt x="492144" y="1994208"/>
                  <a:pt x="502920" y="1988820"/>
                </a:cubicBezTo>
                <a:cubicBezTo>
                  <a:pt x="591550" y="1944505"/>
                  <a:pt x="485311" y="1983260"/>
                  <a:pt x="571500" y="1954530"/>
                </a:cubicBezTo>
                <a:cubicBezTo>
                  <a:pt x="582930" y="1943100"/>
                  <a:pt x="593372" y="1930588"/>
                  <a:pt x="605790" y="1920240"/>
                </a:cubicBezTo>
                <a:cubicBezTo>
                  <a:pt x="616343" y="1911446"/>
                  <a:pt x="630366" y="1907094"/>
                  <a:pt x="640080" y="1897380"/>
                </a:cubicBezTo>
                <a:cubicBezTo>
                  <a:pt x="649794" y="1887666"/>
                  <a:pt x="651291" y="1870371"/>
                  <a:pt x="662940" y="1863090"/>
                </a:cubicBezTo>
                <a:cubicBezTo>
                  <a:pt x="683374" y="1850319"/>
                  <a:pt x="709967" y="1851006"/>
                  <a:pt x="731520" y="1840230"/>
                </a:cubicBezTo>
                <a:cubicBezTo>
                  <a:pt x="746760" y="1832610"/>
                  <a:pt x="762446" y="1825824"/>
                  <a:pt x="777240" y="1817370"/>
                </a:cubicBezTo>
                <a:cubicBezTo>
                  <a:pt x="834635" y="1784573"/>
                  <a:pt x="788169" y="1801256"/>
                  <a:pt x="857250" y="1771650"/>
                </a:cubicBezTo>
                <a:cubicBezTo>
                  <a:pt x="868324" y="1766904"/>
                  <a:pt x="880466" y="1764966"/>
                  <a:pt x="891540" y="1760220"/>
                </a:cubicBezTo>
                <a:cubicBezTo>
                  <a:pt x="907201" y="1753508"/>
                  <a:pt x="921440" y="1743688"/>
                  <a:pt x="937260" y="1737360"/>
                </a:cubicBezTo>
                <a:cubicBezTo>
                  <a:pt x="959633" y="1728411"/>
                  <a:pt x="1005840" y="1714500"/>
                  <a:pt x="1005840" y="1714500"/>
                </a:cubicBezTo>
                <a:cubicBezTo>
                  <a:pt x="1062597" y="1629364"/>
                  <a:pt x="989651" y="1733927"/>
                  <a:pt x="1062990" y="1645920"/>
                </a:cubicBezTo>
                <a:cubicBezTo>
                  <a:pt x="1071784" y="1635367"/>
                  <a:pt x="1079707" y="1623917"/>
                  <a:pt x="1085850" y="1611630"/>
                </a:cubicBezTo>
                <a:cubicBezTo>
                  <a:pt x="1104443" y="1574445"/>
                  <a:pt x="1087383" y="1575807"/>
                  <a:pt x="1120140" y="1543050"/>
                </a:cubicBezTo>
                <a:cubicBezTo>
                  <a:pt x="1133610" y="1529580"/>
                  <a:pt x="1150254" y="1519684"/>
                  <a:pt x="1165860" y="1508760"/>
                </a:cubicBezTo>
                <a:cubicBezTo>
                  <a:pt x="1237319" y="1458739"/>
                  <a:pt x="1211509" y="1470684"/>
                  <a:pt x="1268730" y="1451610"/>
                </a:cubicBezTo>
                <a:cubicBezTo>
                  <a:pt x="1283970" y="1440180"/>
                  <a:pt x="1297411" y="1425839"/>
                  <a:pt x="1314450" y="1417320"/>
                </a:cubicBezTo>
                <a:cubicBezTo>
                  <a:pt x="1328501" y="1410295"/>
                  <a:pt x="1345065" y="1410206"/>
                  <a:pt x="1360170" y="1405890"/>
                </a:cubicBezTo>
                <a:cubicBezTo>
                  <a:pt x="1371755" y="1402580"/>
                  <a:pt x="1383684" y="1399848"/>
                  <a:pt x="1394460" y="1394460"/>
                </a:cubicBezTo>
                <a:cubicBezTo>
                  <a:pt x="1406747" y="1388317"/>
                  <a:pt x="1416463" y="1377743"/>
                  <a:pt x="1428750" y="1371600"/>
                </a:cubicBezTo>
                <a:cubicBezTo>
                  <a:pt x="1472965" y="1349492"/>
                  <a:pt x="1518474" y="1339433"/>
                  <a:pt x="1565910" y="1325880"/>
                </a:cubicBezTo>
                <a:cubicBezTo>
                  <a:pt x="1577340" y="1318260"/>
                  <a:pt x="1587913" y="1309163"/>
                  <a:pt x="1600200" y="1303020"/>
                </a:cubicBezTo>
                <a:cubicBezTo>
                  <a:pt x="1677978" y="1264131"/>
                  <a:pt x="1585072" y="1328191"/>
                  <a:pt x="1680210" y="1268730"/>
                </a:cubicBezTo>
                <a:cubicBezTo>
                  <a:pt x="1696364" y="1258634"/>
                  <a:pt x="1709475" y="1244039"/>
                  <a:pt x="1725930" y="1234440"/>
                </a:cubicBezTo>
                <a:cubicBezTo>
                  <a:pt x="1755366" y="1217269"/>
                  <a:pt x="1790108" y="1209167"/>
                  <a:pt x="1817370" y="1188720"/>
                </a:cubicBezTo>
                <a:cubicBezTo>
                  <a:pt x="1832610" y="1177290"/>
                  <a:pt x="1847588" y="1165503"/>
                  <a:pt x="1863090" y="1154430"/>
                </a:cubicBezTo>
                <a:cubicBezTo>
                  <a:pt x="1874268" y="1146445"/>
                  <a:pt x="1886270" y="1139650"/>
                  <a:pt x="1897380" y="1131570"/>
                </a:cubicBezTo>
                <a:cubicBezTo>
                  <a:pt x="2004290" y="1053817"/>
                  <a:pt x="1950831" y="1075653"/>
                  <a:pt x="2023110" y="1051560"/>
                </a:cubicBezTo>
                <a:cubicBezTo>
                  <a:pt x="2053590" y="1028700"/>
                  <a:pt x="2087609" y="1009921"/>
                  <a:pt x="2114550" y="982980"/>
                </a:cubicBezTo>
                <a:cubicBezTo>
                  <a:pt x="2125980" y="971550"/>
                  <a:pt x="2136081" y="958614"/>
                  <a:pt x="2148840" y="948690"/>
                </a:cubicBezTo>
                <a:cubicBezTo>
                  <a:pt x="2170527" y="931822"/>
                  <a:pt x="2197993" y="922397"/>
                  <a:pt x="2217420" y="902970"/>
                </a:cubicBezTo>
                <a:lnTo>
                  <a:pt x="2286000" y="834390"/>
                </a:lnTo>
                <a:cubicBezTo>
                  <a:pt x="2297430" y="822960"/>
                  <a:pt x="2306429" y="808417"/>
                  <a:pt x="2320290" y="800100"/>
                </a:cubicBezTo>
                <a:cubicBezTo>
                  <a:pt x="2361308" y="775489"/>
                  <a:pt x="2427139" y="734004"/>
                  <a:pt x="2468880" y="720090"/>
                </a:cubicBezTo>
                <a:cubicBezTo>
                  <a:pt x="2494545" y="711535"/>
                  <a:pt x="2539819" y="697189"/>
                  <a:pt x="2560320" y="685800"/>
                </a:cubicBezTo>
                <a:cubicBezTo>
                  <a:pt x="2655699" y="632812"/>
                  <a:pt x="2556972" y="663777"/>
                  <a:pt x="2651760" y="640080"/>
                </a:cubicBezTo>
                <a:cubicBezTo>
                  <a:pt x="2752626" y="572836"/>
                  <a:pt x="2591406" y="675972"/>
                  <a:pt x="2754630" y="594360"/>
                </a:cubicBezTo>
                <a:lnTo>
                  <a:pt x="2846070" y="548640"/>
                </a:lnTo>
                <a:cubicBezTo>
                  <a:pt x="2861310" y="541020"/>
                  <a:pt x="2875260" y="529913"/>
                  <a:pt x="2891790" y="525780"/>
                </a:cubicBezTo>
                <a:cubicBezTo>
                  <a:pt x="2911190" y="520930"/>
                  <a:pt x="2951758" y="512030"/>
                  <a:pt x="2971800" y="502920"/>
                </a:cubicBezTo>
                <a:cubicBezTo>
                  <a:pt x="3018459" y="481711"/>
                  <a:pt x="3069610" y="449574"/>
                  <a:pt x="3120390" y="434340"/>
                </a:cubicBezTo>
                <a:cubicBezTo>
                  <a:pt x="3138998" y="428758"/>
                  <a:pt x="3158490" y="426720"/>
                  <a:pt x="3177540" y="422910"/>
                </a:cubicBezTo>
                <a:cubicBezTo>
                  <a:pt x="3188970" y="415290"/>
                  <a:pt x="3199543" y="406193"/>
                  <a:pt x="3211830" y="400050"/>
                </a:cubicBezTo>
                <a:cubicBezTo>
                  <a:pt x="3241377" y="385277"/>
                  <a:pt x="3301949" y="378750"/>
                  <a:pt x="3326130" y="377190"/>
                </a:cubicBezTo>
                <a:cubicBezTo>
                  <a:pt x="3417459" y="371298"/>
                  <a:pt x="3509010" y="369570"/>
                  <a:pt x="3600450" y="365760"/>
                </a:cubicBezTo>
                <a:cubicBezTo>
                  <a:pt x="3922056" y="319816"/>
                  <a:pt x="3656308" y="360799"/>
                  <a:pt x="3817620" y="331470"/>
                </a:cubicBezTo>
                <a:cubicBezTo>
                  <a:pt x="3840422" y="327324"/>
                  <a:pt x="3863717" y="325661"/>
                  <a:pt x="3886200" y="320040"/>
                </a:cubicBezTo>
                <a:cubicBezTo>
                  <a:pt x="4053557" y="278201"/>
                  <a:pt x="3849065" y="312282"/>
                  <a:pt x="4034790" y="285750"/>
                </a:cubicBezTo>
                <a:cubicBezTo>
                  <a:pt x="4147642" y="240609"/>
                  <a:pt x="4036158" y="281179"/>
                  <a:pt x="4149090" y="251460"/>
                </a:cubicBezTo>
                <a:cubicBezTo>
                  <a:pt x="4202738" y="237342"/>
                  <a:pt x="4255292" y="219195"/>
                  <a:pt x="4309110" y="205740"/>
                </a:cubicBezTo>
                <a:cubicBezTo>
                  <a:pt x="4370070" y="190500"/>
                  <a:pt x="4431572" y="177282"/>
                  <a:pt x="4491990" y="160020"/>
                </a:cubicBezTo>
                <a:lnTo>
                  <a:pt x="4652010" y="114300"/>
                </a:lnTo>
                <a:cubicBezTo>
                  <a:pt x="4678680" y="106680"/>
                  <a:pt x="4705706" y="100211"/>
                  <a:pt x="4732020" y="91440"/>
                </a:cubicBezTo>
                <a:cubicBezTo>
                  <a:pt x="4775693" y="76882"/>
                  <a:pt x="4836390" y="55547"/>
                  <a:pt x="4880610" y="45720"/>
                </a:cubicBezTo>
                <a:cubicBezTo>
                  <a:pt x="4922193" y="36479"/>
                  <a:pt x="4964570" y="31214"/>
                  <a:pt x="5006340" y="22860"/>
                </a:cubicBezTo>
                <a:cubicBezTo>
                  <a:pt x="5042220" y="15684"/>
                  <a:pt x="5053668" y="10894"/>
                  <a:pt x="5086350" y="0"/>
                </a:cubicBezTo>
                <a:cubicBezTo>
                  <a:pt x="5116830" y="3810"/>
                  <a:pt x="5147755" y="4994"/>
                  <a:pt x="5177790" y="11430"/>
                </a:cubicBezTo>
                <a:cubicBezTo>
                  <a:pt x="5257800" y="28575"/>
                  <a:pt x="5223510" y="31432"/>
                  <a:pt x="5280660" y="45720"/>
                </a:cubicBezTo>
                <a:cubicBezTo>
                  <a:pt x="5295900" y="49530"/>
                  <a:pt x="5310779" y="55315"/>
                  <a:pt x="5326380" y="57150"/>
                </a:cubicBezTo>
                <a:cubicBezTo>
                  <a:pt x="5375716" y="62954"/>
                  <a:pt x="5425440" y="64770"/>
                  <a:pt x="5474970" y="68580"/>
                </a:cubicBezTo>
                <a:lnTo>
                  <a:pt x="6023610" y="57150"/>
                </a:lnTo>
                <a:lnTo>
                  <a:pt x="6800850" y="45720"/>
                </a:lnTo>
                <a:cubicBezTo>
                  <a:pt x="6824017" y="45094"/>
                  <a:pt x="6846807" y="39317"/>
                  <a:pt x="6869430" y="34290"/>
                </a:cubicBezTo>
                <a:cubicBezTo>
                  <a:pt x="6881191" y="31676"/>
                  <a:pt x="6892135" y="26170"/>
                  <a:pt x="6903720" y="22860"/>
                </a:cubicBezTo>
                <a:cubicBezTo>
                  <a:pt x="6918825" y="18544"/>
                  <a:pt x="6934200" y="15240"/>
                  <a:pt x="6949440" y="11430"/>
                </a:cubicBezTo>
                <a:cubicBezTo>
                  <a:pt x="7044690" y="15240"/>
                  <a:pt x="7140075" y="16519"/>
                  <a:pt x="7235190" y="22860"/>
                </a:cubicBezTo>
                <a:cubicBezTo>
                  <a:pt x="7305763" y="27565"/>
                  <a:pt x="7272912" y="33783"/>
                  <a:pt x="7326630" y="45720"/>
                </a:cubicBezTo>
                <a:cubicBezTo>
                  <a:pt x="7349253" y="50747"/>
                  <a:pt x="7372817" y="51179"/>
                  <a:pt x="7395210" y="57150"/>
                </a:cubicBezTo>
                <a:cubicBezTo>
                  <a:pt x="7430134" y="66463"/>
                  <a:pt x="7462427" y="85498"/>
                  <a:pt x="7498080" y="91440"/>
                </a:cubicBezTo>
                <a:cubicBezTo>
                  <a:pt x="7667279" y="119640"/>
                  <a:pt x="7456696" y="81890"/>
                  <a:pt x="7646670" y="125730"/>
                </a:cubicBezTo>
                <a:cubicBezTo>
                  <a:pt x="7669252" y="130941"/>
                  <a:pt x="7692627" y="132133"/>
                  <a:pt x="7715250" y="137160"/>
                </a:cubicBezTo>
                <a:cubicBezTo>
                  <a:pt x="7727011" y="139774"/>
                  <a:pt x="7737851" y="145668"/>
                  <a:pt x="7749540" y="148590"/>
                </a:cubicBezTo>
                <a:cubicBezTo>
                  <a:pt x="7768387" y="153302"/>
                  <a:pt x="7787640" y="156210"/>
                  <a:pt x="7806690" y="160020"/>
                </a:cubicBezTo>
                <a:cubicBezTo>
                  <a:pt x="7825740" y="171450"/>
                  <a:pt x="7846773" y="180088"/>
                  <a:pt x="7863840" y="194310"/>
                </a:cubicBezTo>
                <a:cubicBezTo>
                  <a:pt x="7892815" y="218456"/>
                  <a:pt x="7943850" y="274320"/>
                  <a:pt x="7943850" y="274320"/>
                </a:cubicBezTo>
                <a:cubicBezTo>
                  <a:pt x="7969991" y="352742"/>
                  <a:pt x="7973744" y="326195"/>
                  <a:pt x="7955280" y="400050"/>
                </a:cubicBezTo>
                <a:cubicBezTo>
                  <a:pt x="7952358" y="411739"/>
                  <a:pt x="7949701" y="423808"/>
                  <a:pt x="7943850" y="434340"/>
                </a:cubicBezTo>
                <a:cubicBezTo>
                  <a:pt x="7930507" y="458357"/>
                  <a:pt x="7913370" y="480060"/>
                  <a:pt x="7898130" y="502920"/>
                </a:cubicBezTo>
                <a:lnTo>
                  <a:pt x="7875270" y="537210"/>
                </a:lnTo>
                <a:cubicBezTo>
                  <a:pt x="7865266" y="577226"/>
                  <a:pt x="7852410" y="621985"/>
                  <a:pt x="7852410" y="662940"/>
                </a:cubicBezTo>
                <a:cubicBezTo>
                  <a:pt x="7852410" y="705790"/>
                  <a:pt x="7863111" y="785753"/>
                  <a:pt x="7875270" y="834390"/>
                </a:cubicBezTo>
                <a:cubicBezTo>
                  <a:pt x="7878192" y="846079"/>
                  <a:pt x="7882890" y="857250"/>
                  <a:pt x="7886700" y="868680"/>
                </a:cubicBezTo>
                <a:cubicBezTo>
                  <a:pt x="7890510" y="899160"/>
                  <a:pt x="7898130" y="929403"/>
                  <a:pt x="7898130" y="960120"/>
                </a:cubicBezTo>
                <a:cubicBezTo>
                  <a:pt x="7898130" y="969575"/>
                  <a:pt x="7882823" y="1056797"/>
                  <a:pt x="7875270" y="1074420"/>
                </a:cubicBezTo>
                <a:cubicBezTo>
                  <a:pt x="7869859" y="1087046"/>
                  <a:pt x="7860030" y="1097280"/>
                  <a:pt x="7852410" y="1108710"/>
                </a:cubicBezTo>
                <a:cubicBezTo>
                  <a:pt x="7853245" y="1118732"/>
                  <a:pt x="7862622" y="1276505"/>
                  <a:pt x="7875270" y="1314450"/>
                </a:cubicBezTo>
                <a:cubicBezTo>
                  <a:pt x="7879614" y="1327482"/>
                  <a:pt x="7890510" y="1337310"/>
                  <a:pt x="7898130" y="1348740"/>
                </a:cubicBezTo>
                <a:cubicBezTo>
                  <a:pt x="7922877" y="1447727"/>
                  <a:pt x="7892573" y="1340562"/>
                  <a:pt x="7932420" y="1440180"/>
                </a:cubicBezTo>
                <a:cubicBezTo>
                  <a:pt x="7941369" y="1462553"/>
                  <a:pt x="7955280" y="1508760"/>
                  <a:pt x="7955280" y="1508760"/>
                </a:cubicBezTo>
                <a:cubicBezTo>
                  <a:pt x="7951484" y="1588466"/>
                  <a:pt x="7977876" y="1714870"/>
                  <a:pt x="7920990" y="1794510"/>
                </a:cubicBezTo>
                <a:cubicBezTo>
                  <a:pt x="7898754" y="1825640"/>
                  <a:pt x="7881651" y="1830774"/>
                  <a:pt x="7852410" y="1851660"/>
                </a:cubicBezTo>
                <a:cubicBezTo>
                  <a:pt x="7836908" y="1862733"/>
                  <a:pt x="7820850" y="1873206"/>
                  <a:pt x="7806690" y="1885950"/>
                </a:cubicBezTo>
                <a:cubicBezTo>
                  <a:pt x="7782660" y="1907577"/>
                  <a:pt x="7738110" y="1954530"/>
                  <a:pt x="7738110" y="1954530"/>
                </a:cubicBezTo>
                <a:cubicBezTo>
                  <a:pt x="7710906" y="2036142"/>
                  <a:pt x="7728616" y="2003060"/>
                  <a:pt x="7692390" y="2057400"/>
                </a:cubicBezTo>
                <a:cubicBezTo>
                  <a:pt x="7688580" y="2072640"/>
                  <a:pt x="7686476" y="2088411"/>
                  <a:pt x="7680960" y="2103120"/>
                </a:cubicBezTo>
                <a:cubicBezTo>
                  <a:pt x="7674977" y="2119074"/>
                  <a:pt x="7662996" y="2132520"/>
                  <a:pt x="7658100" y="2148840"/>
                </a:cubicBezTo>
                <a:cubicBezTo>
                  <a:pt x="7651441" y="2171038"/>
                  <a:pt x="7652291" y="2194937"/>
                  <a:pt x="7646670" y="2217420"/>
                </a:cubicBezTo>
                <a:cubicBezTo>
                  <a:pt x="7642362" y="2234652"/>
                  <a:pt x="7611438" y="2323921"/>
                  <a:pt x="7600950" y="2343150"/>
                </a:cubicBezTo>
                <a:cubicBezTo>
                  <a:pt x="7587794" y="2367270"/>
                  <a:pt x="7578090" y="2396490"/>
                  <a:pt x="7555230" y="2411730"/>
                </a:cubicBezTo>
                <a:lnTo>
                  <a:pt x="7486650" y="2457450"/>
                </a:lnTo>
                <a:cubicBezTo>
                  <a:pt x="7436204" y="2533119"/>
                  <a:pt x="7453217" y="2501456"/>
                  <a:pt x="7429500" y="254889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5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A24C89B1-D49D-44B0-8B2F-89BD0503F0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711581"/>
              </p:ext>
            </p:extLst>
          </p:nvPr>
        </p:nvGraphicFramePr>
        <p:xfrm>
          <a:off x="2701359" y="-39189"/>
          <a:ext cx="6789282" cy="6385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4632731" imgH="32575382" progId="AcroExch.Document.DC">
                  <p:embed/>
                </p:oleObj>
              </mc:Choice>
              <mc:Fallback>
                <p:oleObj name="Acrobat Document" r:id="rId4" imgW="34632731" imgH="3257538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01359" y="-39189"/>
                        <a:ext cx="6789282" cy="6385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F6C9B003-8C3E-40FE-9D31-BBB7746A08D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9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do Porto e suas “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Visinhanças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(1833).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Arquivo Histórico do Porto; descrição da cidade e arredores durant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o Cerco do Porto – 1832-1833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D3811E-373E-4B13-80A2-E860C3426F31}"/>
              </a:ext>
            </a:extLst>
          </p:cNvPr>
          <p:cNvSpPr/>
          <p:nvPr/>
        </p:nvSpPr>
        <p:spPr>
          <a:xfrm>
            <a:off x="5715673" y="1667512"/>
            <a:ext cx="1595740" cy="1485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879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10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da Cidade do Porto, de Perry Vidal (1865).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descrição da cidade em Português e em Francês)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FA81888-157A-44AF-A1CB-5AF2E662D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53" y="5957"/>
            <a:ext cx="7682893" cy="566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11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 de abertura da Rua da Biquinha (atual Rua de Mouzinho da Silveira).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ligação entre a Rua de São João e São Bento, entre o antigo e o novo centro da cidade)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90D58F3-E201-45BA-BE68-C12419131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879" y="0"/>
            <a:ext cx="12641777" cy="56729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6D2B50-5462-471D-9269-FE4B81B890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2466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1E10B4-CA7A-48CC-BDD4-5C5A2DEBC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AA47E76-B4C5-4F34-B9CB-78D7D67B4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1" y="-34290"/>
            <a:ext cx="2717857" cy="2125980"/>
          </a:xfrm>
          <a:prstGeom prst="rect">
            <a:avLst/>
          </a:prstGeom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CF2BDE2C-B8C1-4188-89A2-0D70D110D89F}"/>
              </a:ext>
            </a:extLst>
          </p:cNvPr>
          <p:cNvSpPr/>
          <p:nvPr/>
        </p:nvSpPr>
        <p:spPr>
          <a:xfrm rot="9993214">
            <a:off x="1619934" y="3148592"/>
            <a:ext cx="8222792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FBE7A0D-CEE5-484F-9A73-842970F97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1" y="-34290"/>
            <a:ext cx="7284324" cy="56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Topográfica da Cidade do Porto, de Telles Ferreira (1892).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realizado na década de 80 do século XIX; desenho final colorido da Folha 259)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9A69AB4-03D0-4983-B8E0-45CFD96F96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543872"/>
              </p:ext>
            </p:extLst>
          </p:nvPr>
        </p:nvGraphicFramePr>
        <p:xfrm>
          <a:off x="1873250" y="23191"/>
          <a:ext cx="8445500" cy="567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4717024" imgH="16601714" progId="AcroExch.Document.DC">
                  <p:embed/>
                </p:oleObj>
              </mc:Choice>
              <mc:Fallback>
                <p:oleObj name="Acrobat Document" r:id="rId4" imgW="24717024" imgH="1660171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3250" y="23191"/>
                        <a:ext cx="8445500" cy="567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BF56528E-478E-4050-8D91-D8D92147E9C0}"/>
              </a:ext>
            </a:extLst>
          </p:cNvPr>
          <p:cNvSpPr/>
          <p:nvPr/>
        </p:nvSpPr>
        <p:spPr>
          <a:xfrm>
            <a:off x="2540000" y="1981211"/>
            <a:ext cx="3352800" cy="32257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9FB958-DE70-4418-8454-F19C15356AFE}"/>
              </a:ext>
            </a:extLst>
          </p:cNvPr>
          <p:cNvSpPr/>
          <p:nvPr/>
        </p:nvSpPr>
        <p:spPr>
          <a:xfrm>
            <a:off x="6299201" y="907746"/>
            <a:ext cx="3352800" cy="32257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C09B36-49C0-44C1-B1AD-53A683FA22A1}"/>
              </a:ext>
            </a:extLst>
          </p:cNvPr>
          <p:cNvSpPr txBox="1"/>
          <p:nvPr/>
        </p:nvSpPr>
        <p:spPr>
          <a:xfrm>
            <a:off x="3487530" y="3270939"/>
            <a:ext cx="145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Arruamentos</a:t>
            </a:r>
          </a:p>
          <a:p>
            <a:pPr algn="ctr"/>
            <a:r>
              <a:rPr lang="pt-PT" b="1" dirty="0"/>
              <a:t>alinhados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3604B97-98E2-4D70-8280-8E1BDE271AC1}"/>
              </a:ext>
            </a:extLst>
          </p:cNvPr>
          <p:cNvSpPr txBox="1"/>
          <p:nvPr/>
        </p:nvSpPr>
        <p:spPr>
          <a:xfrm>
            <a:off x="7246731" y="2197474"/>
            <a:ext cx="145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Arruamentos</a:t>
            </a:r>
          </a:p>
          <a:p>
            <a:pPr algn="ctr"/>
            <a:r>
              <a:rPr lang="pt-PT" b="1" dirty="0"/>
              <a:t>desalinhados</a:t>
            </a:r>
          </a:p>
        </p:txBody>
      </p:sp>
    </p:spTree>
    <p:extLst>
      <p:ext uri="{BB962C8B-B14F-4D97-AF65-F5344CB8AC3E}">
        <p14:creationId xmlns:p14="http://schemas.microsoft.com/office/powerpoint/2010/main" val="40829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13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Topográfica da Cidade do Porto, de Telles Ferreira (1892).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realizado na década de 80 do século XIX; desenho preparatório da Folha 259)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3419B67-DAB6-4C91-9729-2077854F4D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955548"/>
              </p:ext>
            </p:extLst>
          </p:nvPr>
        </p:nvGraphicFramePr>
        <p:xfrm>
          <a:off x="1544803" y="13252"/>
          <a:ext cx="9102394" cy="5672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1640493" imgH="13487258" progId="AcroExch.Document.DC">
                  <p:embed/>
                </p:oleObj>
              </mc:Choice>
              <mc:Fallback>
                <p:oleObj name="Acrobat Document" r:id="rId4" imgW="21640493" imgH="1348725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4803" y="13252"/>
                        <a:ext cx="9102394" cy="5672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1975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14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Cidade do Porto (vista de Vila Nova de Gaia), de Teodoro Maldonado (1789).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principais edifícios estão identificados com número e têm o nome associado na legenda)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BE84C65-B29A-4BCA-8117-3E04C6265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74" y="0"/>
            <a:ext cx="8638251" cy="5681259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F69B5E78-F451-4603-8CB4-9FEA105EF1E6}"/>
              </a:ext>
            </a:extLst>
          </p:cNvPr>
          <p:cNvSpPr/>
          <p:nvPr/>
        </p:nvSpPr>
        <p:spPr>
          <a:xfrm rot="5400000">
            <a:off x="2539728" y="1035154"/>
            <a:ext cx="2793280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5BE0A9-B957-4D2A-A9F3-DE521A1C7D6C}"/>
              </a:ext>
            </a:extLst>
          </p:cNvPr>
          <p:cNvSpPr txBox="1"/>
          <p:nvPr/>
        </p:nvSpPr>
        <p:spPr>
          <a:xfrm>
            <a:off x="3207498" y="511941"/>
            <a:ext cx="145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Portas da cidade</a:t>
            </a:r>
          </a:p>
        </p:txBody>
      </p:sp>
    </p:spTree>
    <p:extLst>
      <p:ext uri="{BB962C8B-B14F-4D97-AF65-F5344CB8AC3E}">
        <p14:creationId xmlns:p14="http://schemas.microsoft.com/office/powerpoint/2010/main" val="7592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Porto, com a Ponte das Barcas (1809).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gravura vê-se a Muralha Fernandina e o Mosteiro da Serra do Pilar, formando um V)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EAEAE8F-7C2B-4122-B475-71B76C12C4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022381"/>
              </p:ext>
            </p:extLst>
          </p:nvPr>
        </p:nvGraphicFramePr>
        <p:xfrm>
          <a:off x="2093487" y="13252"/>
          <a:ext cx="8005025" cy="5672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1772821" imgH="8343876" progId="AcroExch.Document.DC">
                  <p:embed/>
                </p:oleObj>
              </mc:Choice>
              <mc:Fallback>
                <p:oleObj name="Acrobat Document" r:id="rId4" imgW="11772821" imgH="834387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3487" y="13252"/>
                        <a:ext cx="8005025" cy="5672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362A6B6E-8F8E-4EB9-A705-2CCB315C225F}"/>
              </a:ext>
            </a:extLst>
          </p:cNvPr>
          <p:cNvSpPr/>
          <p:nvPr/>
        </p:nvSpPr>
        <p:spPr>
          <a:xfrm rot="5400000">
            <a:off x="2049592" y="1353014"/>
            <a:ext cx="3429000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B70836E-A78F-4E91-846E-30F49A0BCB1B}"/>
              </a:ext>
            </a:extLst>
          </p:cNvPr>
          <p:cNvSpPr txBox="1"/>
          <p:nvPr/>
        </p:nvSpPr>
        <p:spPr>
          <a:xfrm>
            <a:off x="3035222" y="511941"/>
            <a:ext cx="145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Portas da cidade</a:t>
            </a:r>
          </a:p>
        </p:txBody>
      </p:sp>
    </p:spTree>
    <p:extLst>
      <p:ext uri="{BB962C8B-B14F-4D97-AF65-F5344CB8AC3E}">
        <p14:creationId xmlns:p14="http://schemas.microsoft.com/office/powerpoint/2010/main" val="23691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do porto e da cidade do Porto (início do século XIX).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gravura feita a partir de Vila Nova de Gaia, com a Ponte das Barcas)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D457E68-58AD-42B8-92C3-3646AD29E9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199982"/>
              </p:ext>
            </p:extLst>
          </p:nvPr>
        </p:nvGraphicFramePr>
        <p:xfrm>
          <a:off x="2114843" y="5357"/>
          <a:ext cx="8016165" cy="5680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1772821" imgH="8343876" progId="AcroExch.Document.DC">
                  <p:embed/>
                </p:oleObj>
              </mc:Choice>
              <mc:Fallback>
                <p:oleObj name="Acrobat Document" r:id="rId4" imgW="11772821" imgH="834387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4843" y="5357"/>
                        <a:ext cx="8016165" cy="5680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DC5A498C-C325-44F6-B223-AC8BF01D7CCB}"/>
              </a:ext>
            </a:extLst>
          </p:cNvPr>
          <p:cNvSpPr/>
          <p:nvPr/>
        </p:nvSpPr>
        <p:spPr>
          <a:xfrm rot="5400000">
            <a:off x="4452875" y="1308564"/>
            <a:ext cx="3340100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6D24B8-17A7-439B-919C-A13322E6A5FA}"/>
              </a:ext>
            </a:extLst>
          </p:cNvPr>
          <p:cNvSpPr txBox="1"/>
          <p:nvPr/>
        </p:nvSpPr>
        <p:spPr>
          <a:xfrm>
            <a:off x="5407360" y="511941"/>
            <a:ext cx="145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Portas da cidade</a:t>
            </a:r>
          </a:p>
        </p:txBody>
      </p:sp>
    </p:spTree>
    <p:extLst>
      <p:ext uri="{BB962C8B-B14F-4D97-AF65-F5344CB8AC3E}">
        <p14:creationId xmlns:p14="http://schemas.microsoft.com/office/powerpoint/2010/main" val="29872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da Cidade do Porto (1833).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gravura feita a partir da Serra do Pilar, após o fim do Cerco do Porto)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5DEAA58-4C07-4C58-8041-FD05EFDA8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560723"/>
              </p:ext>
            </p:extLst>
          </p:nvPr>
        </p:nvGraphicFramePr>
        <p:xfrm>
          <a:off x="1186543" y="-1344080"/>
          <a:ext cx="9818914" cy="7038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1639306" imgH="8343876" progId="AcroExch.Document.DC">
                  <p:embed/>
                </p:oleObj>
              </mc:Choice>
              <mc:Fallback>
                <p:oleObj name="Acrobat Document" r:id="rId4" imgW="11639306" imgH="834387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6543" y="-1344080"/>
                        <a:ext cx="9818914" cy="7038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29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C36031F-9A66-46A8-9565-DCB8C36B8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55" y="1000569"/>
            <a:ext cx="4229690" cy="4143953"/>
          </a:xfrm>
          <a:prstGeom prst="rect">
            <a:avLst/>
          </a:prstGeom>
        </p:spPr>
      </p:pic>
      <p:sp>
        <p:nvSpPr>
          <p:cNvPr id="21" name="Lua 20">
            <a:extLst>
              <a:ext uri="{FF2B5EF4-FFF2-40B4-BE49-F238E27FC236}">
                <a16:creationId xmlns:a16="http://schemas.microsoft.com/office/drawing/2014/main" id="{DD2AE66A-88BB-44BC-9BF7-CF0BC34226A8}"/>
              </a:ext>
            </a:extLst>
          </p:cNvPr>
          <p:cNvSpPr/>
          <p:nvPr/>
        </p:nvSpPr>
        <p:spPr>
          <a:xfrm rot="2468924">
            <a:off x="3364358" y="167356"/>
            <a:ext cx="2121798" cy="3649085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Lua 22">
            <a:extLst>
              <a:ext uri="{FF2B5EF4-FFF2-40B4-BE49-F238E27FC236}">
                <a16:creationId xmlns:a16="http://schemas.microsoft.com/office/drawing/2014/main" id="{5B2CC157-12E0-473D-8FE2-28451E1E1CF1}"/>
              </a:ext>
            </a:extLst>
          </p:cNvPr>
          <p:cNvSpPr/>
          <p:nvPr/>
        </p:nvSpPr>
        <p:spPr>
          <a:xfrm rot="19015396">
            <a:off x="3582786" y="2542869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Lua 24">
            <a:extLst>
              <a:ext uri="{FF2B5EF4-FFF2-40B4-BE49-F238E27FC236}">
                <a16:creationId xmlns:a16="http://schemas.microsoft.com/office/drawing/2014/main" id="{88668F01-017D-42BD-90F4-C17EC6787562}"/>
              </a:ext>
            </a:extLst>
          </p:cNvPr>
          <p:cNvSpPr/>
          <p:nvPr/>
        </p:nvSpPr>
        <p:spPr>
          <a:xfrm rot="7979416">
            <a:off x="6608289" y="-19677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Lua 26">
            <a:extLst>
              <a:ext uri="{FF2B5EF4-FFF2-40B4-BE49-F238E27FC236}">
                <a16:creationId xmlns:a16="http://schemas.microsoft.com/office/drawing/2014/main" id="{ABE421AD-15FE-4DDA-BE8A-4A5A25150D44}"/>
              </a:ext>
            </a:extLst>
          </p:cNvPr>
          <p:cNvSpPr/>
          <p:nvPr/>
        </p:nvSpPr>
        <p:spPr>
          <a:xfrm rot="13007108">
            <a:off x="6708694" y="2356350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3" name="Triângulo isósceles 32">
            <a:extLst>
              <a:ext uri="{FF2B5EF4-FFF2-40B4-BE49-F238E27FC236}">
                <a16:creationId xmlns:a16="http://schemas.microsoft.com/office/drawing/2014/main" id="{EC67C32C-FB19-4323-BD1D-7F7B95DDD5F8}"/>
              </a:ext>
            </a:extLst>
          </p:cNvPr>
          <p:cNvSpPr/>
          <p:nvPr/>
        </p:nvSpPr>
        <p:spPr>
          <a:xfrm rot="12979956" flipH="1">
            <a:off x="8595127" y="3009241"/>
            <a:ext cx="445877" cy="1483591"/>
          </a:xfrm>
          <a:prstGeom prst="triangle">
            <a:avLst>
              <a:gd name="adj" fmla="val 4360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9A6A98F-990D-416E-9218-164B8AE45685}"/>
              </a:ext>
            </a:extLst>
          </p:cNvPr>
          <p:cNvSpPr txBox="1"/>
          <p:nvPr/>
        </p:nvSpPr>
        <p:spPr>
          <a:xfrm>
            <a:off x="8494482" y="1762781"/>
            <a:ext cx="2727701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sz="800" b="1" dirty="0"/>
          </a:p>
          <a:p>
            <a:pPr algn="ctr"/>
            <a:r>
              <a:rPr lang="pt-PT" b="1" dirty="0"/>
              <a:t>VAMOS CONHECER AS</a:t>
            </a:r>
          </a:p>
          <a:p>
            <a:pPr algn="ctr"/>
            <a:r>
              <a:rPr lang="pt-PT" b="1" dirty="0"/>
              <a:t>RIBEIRAS DO PORTO E DE VILA NOVA DE GAIA?</a:t>
            </a:r>
          </a:p>
          <a:p>
            <a:pPr algn="ctr"/>
            <a:endParaRPr lang="pt-PT" sz="800" b="1" dirty="0"/>
          </a:p>
          <a:p>
            <a:pPr algn="ctr"/>
            <a:r>
              <a:rPr lang="pt-PT" b="1" dirty="0"/>
              <a:t>VENHAM COMIGO!!!</a:t>
            </a:r>
          </a:p>
          <a:p>
            <a:pPr algn="ctr"/>
            <a:endParaRPr lang="pt-PT" sz="800" b="1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2E9A7F30-9A06-4FF8-B2C0-9FD89586F370}"/>
              </a:ext>
            </a:extLst>
          </p:cNvPr>
          <p:cNvSpPr/>
          <p:nvPr/>
        </p:nvSpPr>
        <p:spPr>
          <a:xfrm>
            <a:off x="3642102" y="681925"/>
            <a:ext cx="666427" cy="64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AEA33B4-0140-4F5C-8218-4B29DB2CD6DD}"/>
              </a:ext>
            </a:extLst>
          </p:cNvPr>
          <p:cNvSpPr/>
          <p:nvPr/>
        </p:nvSpPr>
        <p:spPr>
          <a:xfrm>
            <a:off x="8019450" y="899237"/>
            <a:ext cx="666427" cy="64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C6F4445D-A7A6-49B0-960E-3303372A8D29}"/>
              </a:ext>
            </a:extLst>
          </p:cNvPr>
          <p:cNvSpPr/>
          <p:nvPr/>
        </p:nvSpPr>
        <p:spPr>
          <a:xfrm>
            <a:off x="8908434" y="3288624"/>
            <a:ext cx="46495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E18C9D60-ED94-40D6-A693-8141F581C016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pt-PT" b="1" dirty="0"/>
          </a:p>
          <a:p>
            <a:pPr algn="ctr"/>
            <a:r>
              <a:rPr lang="pt-PT" b="1" dirty="0"/>
              <a:t>Vamos ter uma saída de campo virtual!</a:t>
            </a:r>
          </a:p>
          <a:p>
            <a:pPr algn="ctr"/>
            <a:endParaRPr lang="pt-PT" dirty="0"/>
          </a:p>
          <a:p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DBDA3B8-CB7C-4B0A-AF0C-4F98D3D2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08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Barcos no rio Douro (1835).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acabada a Guerra Civil, regressa a frenética atividade portuária às duas margens do Douro)</a:t>
            </a:r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BAC8332-DF57-4B29-B140-DDC4F2F17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55" y="0"/>
            <a:ext cx="8663541" cy="567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19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do Porto (em meados do século XIX).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em primeiro plano, a Ponte Pênsil D. Maria II)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93FC156-74A1-4BD5-BC42-D8B85965B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23" y="-32478"/>
            <a:ext cx="8307554" cy="5705475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5D1771F8-76AB-4D6A-A4B7-EEAD23CB9766}"/>
              </a:ext>
            </a:extLst>
          </p:cNvPr>
          <p:cNvSpPr/>
          <p:nvPr/>
        </p:nvSpPr>
        <p:spPr>
          <a:xfrm rot="5400000">
            <a:off x="4726747" y="1336775"/>
            <a:ext cx="3461478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884F0503-96E9-4B5F-BB64-5B6AE875A614}"/>
              </a:ext>
            </a:extLst>
          </p:cNvPr>
          <p:cNvSpPr/>
          <p:nvPr/>
        </p:nvSpPr>
        <p:spPr>
          <a:xfrm rot="5400000">
            <a:off x="1215689" y="1324779"/>
            <a:ext cx="3460070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697307C-F29A-433B-A82E-ECC3136E9A52}"/>
              </a:ext>
            </a:extLst>
          </p:cNvPr>
          <p:cNvSpPr txBox="1"/>
          <p:nvPr/>
        </p:nvSpPr>
        <p:spPr>
          <a:xfrm>
            <a:off x="2240090" y="511941"/>
            <a:ext cx="1457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Navio </a:t>
            </a:r>
          </a:p>
          <a:p>
            <a:pPr algn="ctr"/>
            <a:r>
              <a:rPr lang="pt-PT" b="1" dirty="0"/>
              <a:t>à vela e a vapor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A8E1FAB-FC48-4C54-A8EC-8FA2FA6828FE}"/>
              </a:ext>
            </a:extLst>
          </p:cNvPr>
          <p:cNvSpPr txBox="1"/>
          <p:nvPr/>
        </p:nvSpPr>
        <p:spPr>
          <a:xfrm>
            <a:off x="5745288" y="505317"/>
            <a:ext cx="145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Arcos da Ribeira</a:t>
            </a:r>
          </a:p>
        </p:txBody>
      </p:sp>
    </p:spTree>
    <p:extLst>
      <p:ext uri="{BB962C8B-B14F-4D97-AF65-F5344CB8AC3E}">
        <p14:creationId xmlns:p14="http://schemas.microsoft.com/office/powerpoint/2010/main" val="3930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20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Ponte Pênsil (D. Maria II).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cima, a Muralha Fernandina)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3CE62CF-D735-4335-8332-3E2D05D52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71" y="0"/>
            <a:ext cx="6866908" cy="56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36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21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Ponte Pênsil (D. Maria II).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cima o Palácio Episcopal, destruído, e a Sé)</a:t>
            </a:r>
          </a:p>
          <a:p>
            <a:pPr algn="ctr"/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C8DB6BF-43BA-4EEA-A4B6-5088A87DD0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188184"/>
              </p:ext>
            </p:extLst>
          </p:nvPr>
        </p:nvGraphicFramePr>
        <p:xfrm>
          <a:off x="2235047" y="-39756"/>
          <a:ext cx="7775757" cy="571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638205" imgH="2676302" progId="AcroExch.Document.DC">
                  <p:embed/>
                </p:oleObj>
              </mc:Choice>
              <mc:Fallback>
                <p:oleObj name="Acrobat Document" r:id="rId4" imgW="3638205" imgH="267630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35047" y="-39756"/>
                        <a:ext cx="7775757" cy="5719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8848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Construção da Ponte D. Luís (1886).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primeiro plano, o cais de Vila Nova de Gaia)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3CDD1F2-EB02-4CB2-B2F5-F24F03A64F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007257"/>
              </p:ext>
            </p:extLst>
          </p:nvPr>
        </p:nvGraphicFramePr>
        <p:xfrm>
          <a:off x="1282617" y="-1457203"/>
          <a:ext cx="9626765" cy="7151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8974772" imgH="21526397" progId="AcroExch.Document.DC">
                  <p:embed/>
                </p:oleObj>
              </mc:Choice>
              <mc:Fallback>
                <p:oleObj name="Acrobat Document" r:id="rId4" imgW="28974772" imgH="215263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2617" y="-1457203"/>
                        <a:ext cx="9626765" cy="7151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142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23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 (1860).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com a Ponte Pênsil D. Maria II)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DDCD43F-918B-49F4-AD3B-C3C7CA9BA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08" y="0"/>
            <a:ext cx="3634184" cy="5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15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24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Douro, de Domingos Alvão (1909).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do cimo da Ponte D. Maria Pia)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CFD71A3-C847-436D-A841-F39F3E9B3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35" y="-890016"/>
            <a:ext cx="9581130" cy="65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8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Douro, de Domingos Alvão (1909).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do lado ocidental da Praça da Ribeira)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1EA41A6-0C99-45EA-99D0-2504A86C4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28" y="4508"/>
            <a:ext cx="7548144" cy="56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69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 (1909).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do lado oriental da Praça da Ribeira)</a:t>
            </a:r>
          </a:p>
          <a:p>
            <a:pPr algn="ctr"/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1E8A33F-237F-4964-81F6-14A9F7E53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51" y="-653142"/>
            <a:ext cx="9582792" cy="632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54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 (1909).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junto da Ponte D. Luís; o prédio foi demolido nos anos 30 do século XX)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CAFB8D9-9D6D-414D-8E7C-F5F05698D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16" y="0"/>
            <a:ext cx="8644567" cy="5672997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D638EB68-E592-46E0-89C3-A807E096F5A4}"/>
              </a:ext>
            </a:extLst>
          </p:cNvPr>
          <p:cNvSpPr/>
          <p:nvPr/>
        </p:nvSpPr>
        <p:spPr>
          <a:xfrm rot="5400000">
            <a:off x="3237041" y="190967"/>
            <a:ext cx="1104902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823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E53D7D5-9B8C-481B-8543-429C78D07197}"/>
              </a:ext>
            </a:extLst>
          </p:cNvPr>
          <p:cNvSpPr txBox="1"/>
          <p:nvPr/>
        </p:nvSpPr>
        <p:spPr>
          <a:xfrm>
            <a:off x="2620033" y="868433"/>
            <a:ext cx="3250681" cy="39703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/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LISTA DE VERIFICAÇÕES</a:t>
            </a:r>
          </a:p>
          <a:p>
            <a:pPr algn="l"/>
            <a:endParaRPr lang="pt-PT" b="1" dirty="0">
              <a:latin typeface="Comic Sans MS" panose="030F0702030302020204" pitchFamily="66" charset="0"/>
            </a:endParaRP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Plano de Atividades da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  Escola (2020-2021)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Autorizações dos EE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Título de transporte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Cartografia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Roteiro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Inquérito / Avaliação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Almoço / Lanches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Vestuário apropriado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(…)</a:t>
            </a:r>
          </a:p>
          <a:p>
            <a:pPr algn="l"/>
            <a:endParaRPr lang="pt-PT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5895467" y="464949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8" y="3823219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pt-PT" b="1" dirty="0"/>
          </a:p>
          <a:p>
            <a:pPr algn="ctr"/>
            <a:r>
              <a:rPr lang="pt-PT" b="1" dirty="0">
                <a:solidFill>
                  <a:srgbClr val="FF0000"/>
                </a:solidFill>
              </a:rPr>
              <a:t>FIG. 1 </a:t>
            </a:r>
            <a:r>
              <a:rPr lang="pt-PT" b="1" dirty="0"/>
              <a:t>Antes de avançar com uma saída de campo, temos de fazer </a:t>
            </a:r>
          </a:p>
          <a:p>
            <a:pPr algn="ctr"/>
            <a:r>
              <a:rPr lang="pt-PT" b="1" dirty="0"/>
              <a:t>uma lista de verificações com o que vai ser necessário fazer e levar!</a:t>
            </a:r>
            <a:endParaRPr lang="pt-PT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5A0D2C7-20C7-495B-B089-65BEEB487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4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 (1909).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(junto da Ponte D. Luís; vêm-se os pilares da Ponte Pênsil D. Maria II e os dois prédios que depois foram demolidos)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3493C32-EFD7-4A0E-9AB2-801CDBC98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66" y="-696686"/>
            <a:ext cx="9567667" cy="6369683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C436C831-0975-4C17-A96F-E60E706EAD5F}"/>
              </a:ext>
            </a:extLst>
          </p:cNvPr>
          <p:cNvSpPr/>
          <p:nvPr/>
        </p:nvSpPr>
        <p:spPr>
          <a:xfrm rot="5400000">
            <a:off x="6667850" y="586978"/>
            <a:ext cx="2793280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6ED4DBEB-3ED9-42B5-9D55-B184F383F96D}"/>
              </a:ext>
            </a:extLst>
          </p:cNvPr>
          <p:cNvSpPr/>
          <p:nvPr/>
        </p:nvSpPr>
        <p:spPr>
          <a:xfrm rot="5400000">
            <a:off x="5494117" y="546260"/>
            <a:ext cx="2793280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638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29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 (1909).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a Ribeira do Porto, vista de Vila Nova de Gaia)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A55D72A-72D6-44EB-BAD8-F4AC7DDD9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4" y="-574859"/>
            <a:ext cx="9620592" cy="62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3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30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 (1909).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junto ao Cais da Estiva)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729D03C-3B98-4B95-8D87-0EE30C6E1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75" y="-473494"/>
            <a:ext cx="9510449" cy="614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05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31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 (1909).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junto aos pilares da Ponte Pênsil D. Maia II, entretanto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desactivada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4C74433-7253-4C4D-B079-780F09085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50" y="-519207"/>
            <a:ext cx="9446751" cy="61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62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 (1909).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junto ao tabuleiro inferior da Ponte de D. Luís – 10 m acima do nível médio das águas)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76566E-1504-444C-8FF3-2CDDE1C52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15" y="-457200"/>
            <a:ext cx="9512170" cy="61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10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33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Cheia no rio Douro (1909).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moradora indica o limite da água em 1909, junto da marca de 1860, no Largo de São João)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967E913-FD0C-4EAD-BCDC-C4722EC4D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64" y="0"/>
            <a:ext cx="4471472" cy="567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97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34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Derrocada na escarpa dos Guindais, junto ao rio Douro (1879).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vê-se a Ponte Pênsil D. Maria II)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62DAC53-6E0B-470B-9806-BD6117974C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555616"/>
              </p:ext>
            </p:extLst>
          </p:nvPr>
        </p:nvGraphicFramePr>
        <p:xfrm>
          <a:off x="2597503" y="2708"/>
          <a:ext cx="6996993" cy="5691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848166" imgH="3943007" progId="AcroExch.Document.DC">
                  <p:embed/>
                </p:oleObj>
              </mc:Choice>
              <mc:Fallback>
                <p:oleObj name="Acrobat Document" r:id="rId4" imgW="4848166" imgH="394300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7503" y="2708"/>
                        <a:ext cx="6996993" cy="5691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405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Construção do Túnel da Ribeira (anos 30 do século XX).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Histórico do Porto;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prédios junto aos Pilares da Ponte Pênsil foram demolidos)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206E56-13AA-465F-9DF7-E00FB34E0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96" y="0"/>
            <a:ext cx="5846407" cy="5672997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9878FF9D-5E28-4D4F-8FF2-83E63A06CB66}"/>
              </a:ext>
            </a:extLst>
          </p:cNvPr>
          <p:cNvSpPr/>
          <p:nvPr/>
        </p:nvSpPr>
        <p:spPr>
          <a:xfrm rot="5400000">
            <a:off x="3461851" y="1673073"/>
            <a:ext cx="3982682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74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Fotografia Aérea da Cidade do Porto – sobre o rio Douro (1939-1940).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Porto; são visíveis dezenas de barcos e navios nas duas margens)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EDC0D96-AF5B-4637-B064-2C01DC6078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444463"/>
              </p:ext>
            </p:extLst>
          </p:nvPr>
        </p:nvGraphicFramePr>
        <p:xfrm>
          <a:off x="8121729" y="1028159"/>
          <a:ext cx="4684201" cy="464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400298" imgH="3371814" progId="AcroExch.Document.DC">
                  <p:embed/>
                </p:oleObj>
              </mc:Choice>
              <mc:Fallback>
                <p:oleObj name="Acrobat Document" r:id="rId4" imgW="3400298" imgH="337181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21729" y="1028159"/>
                        <a:ext cx="4684201" cy="464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058220B-6E6B-4678-9464-36A0CFCEE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600650"/>
              </p:ext>
            </p:extLst>
          </p:nvPr>
        </p:nvGraphicFramePr>
        <p:xfrm>
          <a:off x="3584559" y="1045751"/>
          <a:ext cx="4658105" cy="4632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3400298" imgH="3381290" progId="AcroExch.Document.DC">
                  <p:embed/>
                </p:oleObj>
              </mc:Choice>
              <mc:Fallback>
                <p:oleObj name="Acrobat Document" r:id="rId6" imgW="3400298" imgH="33812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84559" y="1045751"/>
                        <a:ext cx="4658105" cy="4632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187F3BE7-25E5-487D-8A7B-53CB88522E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98885"/>
              </p:ext>
            </p:extLst>
          </p:nvPr>
        </p:nvGraphicFramePr>
        <p:xfrm>
          <a:off x="-979689" y="1045750"/>
          <a:ext cx="4684201" cy="4632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3419209" imgH="3381290" progId="AcroExch.Document.DC">
                  <p:embed/>
                </p:oleObj>
              </mc:Choice>
              <mc:Fallback>
                <p:oleObj name="Acrobat Document" r:id="rId8" imgW="3419209" imgH="33812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979689" y="1045750"/>
                        <a:ext cx="4684201" cy="4632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9963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Esquema da altimetria entre a Ribeira e a Av. dos Aliados (fonte: Google 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 antigo e o novo centro da cidade: Baixa é relativo à menor altimetria de uma cidade, junto a rio, mar ou lago)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A509D4-9F85-4C0E-A4EC-030F29E77182}"/>
              </a:ext>
            </a:extLst>
          </p:cNvPr>
          <p:cNvSpPr/>
          <p:nvPr/>
        </p:nvSpPr>
        <p:spPr>
          <a:xfrm>
            <a:off x="0" y="5014091"/>
            <a:ext cx="2554940" cy="65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RIO DOURO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2FF05F2-B415-494E-AF19-7E57061496D1}"/>
              </a:ext>
            </a:extLst>
          </p:cNvPr>
          <p:cNvSpPr/>
          <p:nvPr/>
        </p:nvSpPr>
        <p:spPr>
          <a:xfrm>
            <a:off x="2554940" y="4881283"/>
            <a:ext cx="1927412" cy="7895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</a:rPr>
              <a:t>1 m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(cais da Ribeira)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3F5668E-8C0E-4B6B-962E-E2736038365F}"/>
              </a:ext>
            </a:extLst>
          </p:cNvPr>
          <p:cNvSpPr/>
          <p:nvPr/>
        </p:nvSpPr>
        <p:spPr>
          <a:xfrm>
            <a:off x="4482352" y="3751729"/>
            <a:ext cx="1927412" cy="19191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r>
              <a:rPr lang="pt-PT" dirty="0">
                <a:solidFill>
                  <a:schemeClr val="tx1"/>
                </a:solidFill>
              </a:rPr>
              <a:t>24 m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(estátua do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Infante 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D. Henrique)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9DAC8D-3611-4631-8F47-B8FB8CB9C69A}"/>
              </a:ext>
            </a:extLst>
          </p:cNvPr>
          <p:cNvSpPr/>
          <p:nvPr/>
        </p:nvSpPr>
        <p:spPr>
          <a:xfrm>
            <a:off x="6409764" y="3429000"/>
            <a:ext cx="1927412" cy="2241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200" dirty="0">
              <a:solidFill>
                <a:schemeClr val="tx1"/>
              </a:solidFill>
            </a:endParaRPr>
          </a:p>
          <a:p>
            <a:pPr algn="ctr"/>
            <a:r>
              <a:rPr lang="pt-PT" dirty="0">
                <a:solidFill>
                  <a:schemeClr val="tx1"/>
                </a:solidFill>
              </a:rPr>
              <a:t>30 m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(topo da Rua de São João)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A3227C9-787D-4B50-B33A-919264449808}"/>
              </a:ext>
            </a:extLst>
          </p:cNvPr>
          <p:cNvSpPr/>
          <p:nvPr/>
        </p:nvSpPr>
        <p:spPr>
          <a:xfrm>
            <a:off x="8337176" y="1613648"/>
            <a:ext cx="1927412" cy="405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r>
              <a:rPr lang="pt-PT" dirty="0">
                <a:solidFill>
                  <a:schemeClr val="tx1"/>
                </a:solidFill>
              </a:rPr>
              <a:t>65 m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(estátua de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D. Pedro IV)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F8EA9B3-C549-4912-B272-A0A8F0B982F3}"/>
              </a:ext>
            </a:extLst>
          </p:cNvPr>
          <p:cNvSpPr/>
          <p:nvPr/>
        </p:nvSpPr>
        <p:spPr>
          <a:xfrm>
            <a:off x="10264588" y="1089212"/>
            <a:ext cx="1927412" cy="45816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r>
              <a:rPr lang="pt-PT" dirty="0">
                <a:solidFill>
                  <a:schemeClr val="tx1"/>
                </a:solidFill>
              </a:rPr>
              <a:t>75 m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(estátua de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Almeida Garrett)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3F8AB47-5094-45AB-870D-33009874E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09" y="-6337"/>
            <a:ext cx="1960648" cy="144555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0A15E23-B5BA-4EB7-B5D2-8D2D17572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307" y="1183821"/>
            <a:ext cx="1783973" cy="237863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1263ECE-B8E9-4A41-8199-EED1D4797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279" y="1706168"/>
            <a:ext cx="1772589" cy="223003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DA442EE-93F0-4635-928D-8F7E79567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59" y="2046"/>
            <a:ext cx="1927411" cy="222789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C607B8C-B6CB-4834-BE8D-3E582E2B2B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6" y="1996625"/>
            <a:ext cx="2543505" cy="159084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ED38361-F2C9-4A15-8F6D-4BB248247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32" y="848576"/>
            <a:ext cx="1927910" cy="208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01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Armas da Cidade do Porto e logótipo da União de Freguesias.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 armas do concelho </a:t>
            </a:r>
            <a:r>
              <a:rPr lang="pt-P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</a:t>
            </a:r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P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1940;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logótipo provisório substitui os brasões das seis freguesias)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34FD1F8-6968-4745-B319-2E92D7FBF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25" y="133143"/>
            <a:ext cx="4867954" cy="539190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822F84D-E789-48D4-9A0F-8BBD84EFA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91" y="907746"/>
            <a:ext cx="4902647" cy="34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6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Mercado Ferreira Borges (finais do século XIX).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(à esquerda, o edifício do Instituto dos Vinho do Douro e Porto)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5C5024D-1C5C-4F70-AB73-A0BABA2251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563004"/>
              </p:ext>
            </p:extLst>
          </p:nvPr>
        </p:nvGraphicFramePr>
        <p:xfrm>
          <a:off x="1754211" y="-1"/>
          <a:ext cx="8683578" cy="567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038374" imgH="2638399" progId="AcroExch.Document.DC">
                  <p:embed/>
                </p:oleObj>
              </mc:Choice>
              <mc:Fallback>
                <p:oleObj name="Acrobat Document" r:id="rId4" imgW="4038374" imgH="263839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4211" y="-1"/>
                        <a:ext cx="8683578" cy="567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E933528C-FECE-4995-B003-ED294E498C5C}"/>
              </a:ext>
            </a:extLst>
          </p:cNvPr>
          <p:cNvSpPr/>
          <p:nvPr/>
        </p:nvSpPr>
        <p:spPr>
          <a:xfrm rot="5400000">
            <a:off x="2579201" y="384023"/>
            <a:ext cx="2014182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20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39 A e B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Colocação da 1.ª pedra da Estátua do Infante D. Henrique, com o Mercado Ferreira Borges nas costas (1894).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(imagens a sépia e a preto e branco; à direita, o Palácio da Bolsa e o Instituto dos Vinho do Douro e Porto)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8BD3679-2E45-4CE0-B0ED-140C2C9859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08539"/>
              </p:ext>
            </p:extLst>
          </p:nvPr>
        </p:nvGraphicFramePr>
        <p:xfrm>
          <a:off x="6263775" y="1041623"/>
          <a:ext cx="6000826" cy="4653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276745" imgH="4867072" progId="AcroExch.Document.DC">
                  <p:embed/>
                </p:oleObj>
              </mc:Choice>
              <mc:Fallback>
                <p:oleObj name="Acrobat Document" r:id="rId4" imgW="6276745" imgH="486707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63775" y="1041623"/>
                        <a:ext cx="6000826" cy="4653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6D2AE41-828C-4E80-B9E9-67BEF1327E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00985"/>
              </p:ext>
            </p:extLst>
          </p:nvPr>
        </p:nvGraphicFramePr>
        <p:xfrm>
          <a:off x="-66375" y="1041624"/>
          <a:ext cx="6388473" cy="4653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7924698" imgH="5771807" progId="AcroExch.Document.DC">
                  <p:embed/>
                </p:oleObj>
              </mc:Choice>
              <mc:Fallback>
                <p:oleObj name="Acrobat Document" r:id="rId6" imgW="7924698" imgH="577180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66375" y="1041624"/>
                        <a:ext cx="6388473" cy="4653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D1466B6C-BCD4-4836-A5B7-685E0E897905}"/>
              </a:ext>
            </a:extLst>
          </p:cNvPr>
          <p:cNvSpPr/>
          <p:nvPr/>
        </p:nvSpPr>
        <p:spPr>
          <a:xfrm rot="5400000">
            <a:off x="6078940" y="184772"/>
            <a:ext cx="1327539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B7E4EA6F-01C7-47F5-A50F-F07224B7FF44}"/>
              </a:ext>
            </a:extLst>
          </p:cNvPr>
          <p:cNvSpPr/>
          <p:nvPr/>
        </p:nvSpPr>
        <p:spPr>
          <a:xfrm rot="5400000">
            <a:off x="8709291" y="242027"/>
            <a:ext cx="1213028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95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40 A e B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Estátua do Infante D. Henrique, na Praça do Infante, com o Mercado Ferreira Borges nas costas (c. 1909).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 mesma imagem num postal a preto e branco e num postal colorido à mão)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67248F3-1A9A-489B-82D7-155CB2B854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616506"/>
              </p:ext>
            </p:extLst>
          </p:nvPr>
        </p:nvGraphicFramePr>
        <p:xfrm>
          <a:off x="6096000" y="0"/>
          <a:ext cx="3746524" cy="5592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571593" imgH="3838395" progId="AcroExch.Document.DC">
                  <p:embed/>
                </p:oleObj>
              </mc:Choice>
              <mc:Fallback>
                <p:oleObj name="Acrobat Document" r:id="rId4" imgW="2571593" imgH="38383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0"/>
                        <a:ext cx="3746524" cy="5592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17AB1E0-9C64-4551-86A0-9D09A46B2A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579111"/>
              </p:ext>
            </p:extLst>
          </p:nvPr>
        </p:nvGraphicFramePr>
        <p:xfrm>
          <a:off x="2417316" y="0"/>
          <a:ext cx="3680012" cy="5682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2590505" imgH="4000239" progId="AcroExch.Document.DC">
                  <p:embed/>
                </p:oleObj>
              </mc:Choice>
              <mc:Fallback>
                <p:oleObj name="Acrobat Document" r:id="rId6" imgW="2590505" imgH="400023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17316" y="0"/>
                        <a:ext cx="3680012" cy="5682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4691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41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Porto e Vila Nova de Gaia (cerca de 1907).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(vista do morro da Sé, com o Palácio da Bolsa em destaque)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46C3C94-F9D2-479B-96A1-62528B781F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452850"/>
              </p:ext>
            </p:extLst>
          </p:nvPr>
        </p:nvGraphicFramePr>
        <p:xfrm>
          <a:off x="1861184" y="0"/>
          <a:ext cx="8469632" cy="5687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914692" imgH="2628545" progId="AcroExch.Document.DC">
                  <p:embed/>
                </p:oleObj>
              </mc:Choice>
              <mc:Fallback>
                <p:oleObj name="Acrobat Document" r:id="rId4" imgW="3914692" imgH="26285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1184" y="0"/>
                        <a:ext cx="8469632" cy="5687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BBD736BA-CF69-48F0-B3B7-51A8D5096C77}"/>
              </a:ext>
            </a:extLst>
          </p:cNvPr>
          <p:cNvSpPr/>
          <p:nvPr/>
        </p:nvSpPr>
        <p:spPr>
          <a:xfrm rot="5400000">
            <a:off x="4103201" y="770471"/>
            <a:ext cx="2699982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60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Porto do Porto.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(frenética atividade portuária)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13DE08B-240C-4954-B23C-A483BD5243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520506"/>
              </p:ext>
            </p:extLst>
          </p:nvPr>
        </p:nvGraphicFramePr>
        <p:xfrm>
          <a:off x="1234390" y="-460669"/>
          <a:ext cx="9723220" cy="615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667587" imgH="6114825" progId="AcroExch.Document.DC">
                  <p:embed/>
                </p:oleObj>
              </mc:Choice>
              <mc:Fallback>
                <p:oleObj name="Acrobat Document" r:id="rId4" imgW="9667587" imgH="611482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4390" y="-460669"/>
                        <a:ext cx="9723220" cy="6150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707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43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Alfândega Nova, em Miragaia (1914).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(construída sobre a praia, em terrenos conquistados ao rio Douro)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C6726C7-1E68-4225-8DC4-FDC7698AC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11" y="-714654"/>
            <a:ext cx="9731829" cy="638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93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44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Alfândega Nova, em Miragaia, de Emílio 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Biel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(1890).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(carros de bois estacionados junto à fachada)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455100B-F88C-45E0-85B5-534E263CC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18" y="-523974"/>
            <a:ext cx="9626363" cy="61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33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Alfândega Nova, em Miragaia, de Emílio 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Biel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(1890).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(carros de bois estacionados junto à fachada)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42B5E4E-8F27-42FD-B838-DDB1ED098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59" y="-566101"/>
            <a:ext cx="9646681" cy="62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45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Alfândega Nova, em Miragaia (1963…).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(área de manobras de comboios de mercadorias, do Ramal da Alfândega-Campanhã – 1888-1989)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B0761E-A0CB-479A-BB9B-161CCE489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99" y="133143"/>
            <a:ext cx="9676602" cy="55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52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Barco Rabelo no Alto Douro, de Domingos Alvão (1933).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 antigo transporte do Vinho do Porto, com as pipas em destaque)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A294B54-8C0C-407E-9E20-28BA4BEC0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38" y="-1607673"/>
            <a:ext cx="9791974" cy="728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2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60270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Divisão administrativa da Cidade do Porto (desde 2015).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(em destaque a vermelho, a União de Freguesias de Cedofeita, Santo Ildefonso, Sé, Miragaia, São Nicolau e Vitória)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2764232-CF55-425A-8A89-6C2146C4F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76" y="265663"/>
            <a:ext cx="9969299" cy="539354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D85D369-BDB3-4CD2-849E-F207EF0A2A84}"/>
              </a:ext>
            </a:extLst>
          </p:cNvPr>
          <p:cNvSpPr txBox="1"/>
          <p:nvPr/>
        </p:nvSpPr>
        <p:spPr>
          <a:xfrm>
            <a:off x="6440137" y="2129716"/>
            <a:ext cx="162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PARANHOS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888A3E-9836-4C55-AE14-4B58CE25DC73}"/>
              </a:ext>
            </a:extLst>
          </p:cNvPr>
          <p:cNvSpPr txBox="1"/>
          <p:nvPr/>
        </p:nvSpPr>
        <p:spPr>
          <a:xfrm>
            <a:off x="9803308" y="5048676"/>
            <a:ext cx="1284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GONDOMAR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48FFE13-791E-4A1D-BC8E-1EBB4F600BE3}"/>
              </a:ext>
            </a:extLst>
          </p:cNvPr>
          <p:cNvSpPr txBox="1"/>
          <p:nvPr/>
        </p:nvSpPr>
        <p:spPr>
          <a:xfrm>
            <a:off x="7214348" y="3909939"/>
            <a:ext cx="1286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BONFIM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77B13CA-48C5-409F-B965-E8A632CF2A1E}"/>
              </a:ext>
            </a:extLst>
          </p:cNvPr>
          <p:cNvSpPr txBox="1"/>
          <p:nvPr/>
        </p:nvSpPr>
        <p:spPr>
          <a:xfrm>
            <a:off x="3933113" y="2129716"/>
            <a:ext cx="151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RAMALDE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BA112DD-BBE9-4A1D-89EE-C21F1599C944}"/>
              </a:ext>
            </a:extLst>
          </p:cNvPr>
          <p:cNvSpPr txBox="1"/>
          <p:nvPr/>
        </p:nvSpPr>
        <p:spPr>
          <a:xfrm>
            <a:off x="8359590" y="3397623"/>
            <a:ext cx="1752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CAMPANHÃ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324431A-B445-4634-965B-2B9DD3A371A6}"/>
              </a:ext>
            </a:extLst>
          </p:cNvPr>
          <p:cNvSpPr txBox="1"/>
          <p:nvPr/>
        </p:nvSpPr>
        <p:spPr>
          <a:xfrm>
            <a:off x="7810496" y="483422"/>
            <a:ext cx="782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MAIA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631A308-DC61-4873-A528-F7382A03D124}"/>
              </a:ext>
            </a:extLst>
          </p:cNvPr>
          <p:cNvSpPr txBox="1"/>
          <p:nvPr/>
        </p:nvSpPr>
        <p:spPr>
          <a:xfrm>
            <a:off x="9779449" y="479387"/>
            <a:ext cx="1284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GONDOMAR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D8FBE2-A5CE-4B7B-9006-2F23E0CE1F87}"/>
              </a:ext>
            </a:extLst>
          </p:cNvPr>
          <p:cNvSpPr txBox="1"/>
          <p:nvPr/>
        </p:nvSpPr>
        <p:spPr>
          <a:xfrm>
            <a:off x="3933113" y="479387"/>
            <a:ext cx="1407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MATOSINHOS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944520B-7E88-4B8A-B4AF-A227EDF80341}"/>
              </a:ext>
            </a:extLst>
          </p:cNvPr>
          <p:cNvSpPr txBox="1"/>
          <p:nvPr/>
        </p:nvSpPr>
        <p:spPr>
          <a:xfrm>
            <a:off x="3785829" y="5051570"/>
            <a:ext cx="1905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VILA NOVA DE GAIA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E51E260-5819-43AD-892D-CC9645C3DB91}"/>
              </a:ext>
            </a:extLst>
          </p:cNvPr>
          <p:cNvSpPr txBox="1"/>
          <p:nvPr/>
        </p:nvSpPr>
        <p:spPr>
          <a:xfrm>
            <a:off x="3541058" y="3512409"/>
            <a:ext cx="1905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LORDELO DO OURO E MASSARELOS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BBC2781-08B6-4924-9D08-9A7211774A14}"/>
              </a:ext>
            </a:extLst>
          </p:cNvPr>
          <p:cNvSpPr txBox="1"/>
          <p:nvPr/>
        </p:nvSpPr>
        <p:spPr>
          <a:xfrm>
            <a:off x="1653872" y="2776690"/>
            <a:ext cx="1685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ALDOAR, FOZ DO DOURO E NEVOGILDE</a:t>
            </a:r>
          </a:p>
        </p:txBody>
      </p:sp>
    </p:spTree>
    <p:extLst>
      <p:ext uri="{BB962C8B-B14F-4D97-AF65-F5344CB8AC3E}">
        <p14:creationId xmlns:p14="http://schemas.microsoft.com/office/powerpoint/2010/main" val="25503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 build="allAtOnce"/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Barco Rabelo sob a Ponte D. Maria Pia.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 antigo transporte do Vinho do Porto; fotografia colorida)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C9FF67-8E7B-481E-BA0F-F5F03D4D0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69" y="0"/>
            <a:ext cx="9042113" cy="5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11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49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Barco Rabelo em Vila Nova de Gaia, de Domingos Alvão (1933).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 antigo transporte do Vinho do Porto, com as pipas em destaque)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7E237B8-B4A6-45B2-BB71-CE0D67EB9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43" y="0"/>
            <a:ext cx="7613113" cy="5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96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50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Carregamento de pipas em Vila Nova de Gaia.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 antigo transporte do Vinho do Porto)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38770D4-E10B-4B25-B079-23BA92A86F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897520"/>
              </p:ext>
            </p:extLst>
          </p:nvPr>
        </p:nvGraphicFramePr>
        <p:xfrm>
          <a:off x="1872309" y="0"/>
          <a:ext cx="8447382" cy="5672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885946" imgH="2609593" progId="AcroExch.Document.DC">
                  <p:embed/>
                </p:oleObj>
              </mc:Choice>
              <mc:Fallback>
                <p:oleObj name="Acrobat Document" r:id="rId4" imgW="3885946" imgH="260959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2309" y="0"/>
                        <a:ext cx="8447382" cy="5672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1945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51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da Ribeira de Vila Nova de Gaia.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(Arquivo Histórico do Porto)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D447699-7F80-40EB-BBA8-EE199CEE44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494818"/>
              </p:ext>
            </p:extLst>
          </p:nvPr>
        </p:nvGraphicFramePr>
        <p:xfrm>
          <a:off x="-104838" y="1631163"/>
          <a:ext cx="12401675" cy="3318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7687599" imgH="4733655" progId="AcroExch.Document.DC">
                  <p:embed/>
                </p:oleObj>
              </mc:Choice>
              <mc:Fallback>
                <p:oleObj name="Acrobat Document" r:id="rId4" imgW="17687599" imgH="47336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4838" y="1631163"/>
                        <a:ext cx="12401675" cy="3318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9918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52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Ascensor dos Guindais (junto à Ponte D. Luís).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(ligação da Ribeira à Praça da Batalha)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B2636C-BE13-4893-A244-E31AE5A03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72" y="-5042"/>
            <a:ext cx="3789855" cy="56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02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1734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www.ine.pt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[Instituto Nacional de Estatística – Recenseamentos Gerais da População – desde 1864]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http://gisaweb.cm-porto.pt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[Arquivo Municipal do Porto]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www.adporto.dglab.gov.pt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[Arquivo Distrital do Porto]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https://digitarq.cpf.arquivos.pt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[Arquivo do Centro Português de Fotografia]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www.cinemateca.pt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[Cinemateca Portuguesa]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BD6C0C-DD43-47D6-82B7-FC82B8E72B65}"/>
              </a:ext>
            </a:extLst>
          </p:cNvPr>
          <p:cNvSpPr txBox="1"/>
          <p:nvPr/>
        </p:nvSpPr>
        <p:spPr>
          <a:xfrm>
            <a:off x="3016250" y="5005161"/>
            <a:ext cx="61595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TOCA A TRABALHAR!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CB2C9-20B5-4B1B-B136-F1F087A56BA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10+ Melhores Ideias de significados | dicionário online, dicionário, língua  portuguesa">
            <a:extLst>
              <a:ext uri="{FF2B5EF4-FFF2-40B4-BE49-F238E27FC236}">
                <a16:creationId xmlns:a16="http://schemas.microsoft.com/office/drawing/2014/main" id="{AC9338AD-D070-48E2-B094-67E6A1C8F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07" y="715565"/>
            <a:ext cx="2215601" cy="39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C Portátil 11&quot; N3350 4GB/16GB Chrome OS ChromeBook G6 (RECONDICIONADO) -  HP | Castro Electrónica, Lda">
            <a:extLst>
              <a:ext uri="{FF2B5EF4-FFF2-40B4-BE49-F238E27FC236}">
                <a16:creationId xmlns:a16="http://schemas.microsoft.com/office/drawing/2014/main" id="{A80BAA1C-AD9B-4133-8BF3-827E7ED0E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687" y="313244"/>
            <a:ext cx="7130573" cy="469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FBCF21A-18DC-41FC-BB22-E346D68B5A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118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1734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descobrir as Ribeiras do Porto e de Vila Nova de Gaia com a Geografia A!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estar com atenção a Portugal!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TODOS terminar o ano em beleza!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BD6C0C-DD43-47D6-82B7-FC82B8E72B65}"/>
              </a:ext>
            </a:extLst>
          </p:cNvPr>
          <p:cNvSpPr txBox="1"/>
          <p:nvPr/>
        </p:nvSpPr>
        <p:spPr>
          <a:xfrm>
            <a:off x="3016250" y="5005161"/>
            <a:ext cx="61595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OBRIGADO!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CB2C9-20B5-4B1B-B136-F1F087A56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Time to explore (Calvin &amp; Hobbes) [1920x1200] : ComicWalls">
            <a:extLst>
              <a:ext uri="{FF2B5EF4-FFF2-40B4-BE49-F238E27FC236}">
                <a16:creationId xmlns:a16="http://schemas.microsoft.com/office/drawing/2014/main" id="{D4E10C5C-FE9F-4B32-8507-20384F9C3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75" y="0"/>
            <a:ext cx="7672049" cy="47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2D1E1F-934C-4F25-ADE7-057182274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F82D4D-E910-45E7-A164-E317A9EA6BD0}"/>
              </a:ext>
            </a:extLst>
          </p:cNvPr>
          <p:cNvSpPr txBox="1"/>
          <p:nvPr/>
        </p:nvSpPr>
        <p:spPr>
          <a:xfrm>
            <a:off x="9534452" y="6024474"/>
            <a:ext cx="2656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GEOGRAFIA A – 10.º ANO</a:t>
            </a:r>
          </a:p>
          <a:p>
            <a:pPr algn="l"/>
            <a:r>
              <a:rPr lang="pt-PT" sz="1200" dirty="0"/>
              <a:t>TODOS OS TEMAS / SUBTEMAS</a:t>
            </a:r>
          </a:p>
          <a:p>
            <a:pPr algn="l"/>
            <a:r>
              <a:rPr lang="pt-PT" sz="1200" dirty="0"/>
              <a:t>Agrupamento de Escolas António Nobre</a:t>
            </a:r>
          </a:p>
          <a:p>
            <a:pPr algn="l"/>
            <a:r>
              <a:rPr lang="pt-PT" sz="1200" dirty="0"/>
              <a:t>© Miguel Coelho 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557B6D-97D0-4578-BA59-D98CDAD6F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04" y="305198"/>
            <a:ext cx="6889248" cy="62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Trajeto da saída de campo: Escola António Nobre-Ribeiras do Porto e de Vila Nova de Gaia.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(ida de metro: Combatentes-Estação de São Bento e a pé; regresso de funicular, a pé e de metro: Bolhão-Combatentes)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69B99D0-F73D-403D-8E46-F2C509168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60" y="8318"/>
            <a:ext cx="8159531" cy="566467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2736C14-C0C1-4D40-B2F1-6693DF4DCEE2}"/>
              </a:ext>
            </a:extLst>
          </p:cNvPr>
          <p:cNvSpPr/>
          <p:nvPr/>
        </p:nvSpPr>
        <p:spPr>
          <a:xfrm>
            <a:off x="4193698" y="907420"/>
            <a:ext cx="1346489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F50880-C5B0-4120-989F-3C9227301B70}"/>
              </a:ext>
            </a:extLst>
          </p:cNvPr>
          <p:cNvSpPr/>
          <p:nvPr/>
        </p:nvSpPr>
        <p:spPr>
          <a:xfrm>
            <a:off x="5540188" y="1373197"/>
            <a:ext cx="433752" cy="4720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B9907-5F20-4D07-B7E8-2919BC45DF03}"/>
              </a:ext>
            </a:extLst>
          </p:cNvPr>
          <p:cNvSpPr/>
          <p:nvPr/>
        </p:nvSpPr>
        <p:spPr>
          <a:xfrm>
            <a:off x="4269745" y="3875672"/>
            <a:ext cx="497541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41EB5A-5E95-46CF-8AE4-3FEAB309BD14}"/>
              </a:ext>
            </a:extLst>
          </p:cNvPr>
          <p:cNvSpPr/>
          <p:nvPr/>
        </p:nvSpPr>
        <p:spPr>
          <a:xfrm>
            <a:off x="3455585" y="4621933"/>
            <a:ext cx="1547638" cy="7933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71A76875-AABE-41EF-AF37-22F89223649F}"/>
              </a:ext>
            </a:extLst>
          </p:cNvPr>
          <p:cNvSpPr/>
          <p:nvPr/>
        </p:nvSpPr>
        <p:spPr>
          <a:xfrm rot="6931003">
            <a:off x="4098429" y="2676202"/>
            <a:ext cx="2087168" cy="3894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42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Trajeto da saída de campo: Escola António Nobre-Ribeiras do Porto e de Vila Nova de Gaia.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(ida de metro: Combatentes-Estação de São Bento e a pé; regresso de funicular, a pé e de metro: Bolhão-Combatentes)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089B5DA-3D5A-4D24-B604-32EB3EF54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79" y="-13252"/>
            <a:ext cx="8299292" cy="5685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9B9240-3B39-4655-B7AD-E6BB1629BB93}"/>
              </a:ext>
            </a:extLst>
          </p:cNvPr>
          <p:cNvSpPr/>
          <p:nvPr/>
        </p:nvSpPr>
        <p:spPr>
          <a:xfrm>
            <a:off x="4193698" y="907420"/>
            <a:ext cx="1346489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61CBE4-9A8F-4630-AB6C-8CF87C167801}"/>
              </a:ext>
            </a:extLst>
          </p:cNvPr>
          <p:cNvSpPr/>
          <p:nvPr/>
        </p:nvSpPr>
        <p:spPr>
          <a:xfrm>
            <a:off x="5540188" y="1373197"/>
            <a:ext cx="433752" cy="4720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28CEE0-0595-4F11-BF92-B0DFD648C1D7}"/>
              </a:ext>
            </a:extLst>
          </p:cNvPr>
          <p:cNvSpPr/>
          <p:nvPr/>
        </p:nvSpPr>
        <p:spPr>
          <a:xfrm>
            <a:off x="4269745" y="3875672"/>
            <a:ext cx="497541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BD7F3E-7806-4B04-99CC-BF49ED07F251}"/>
              </a:ext>
            </a:extLst>
          </p:cNvPr>
          <p:cNvSpPr/>
          <p:nvPr/>
        </p:nvSpPr>
        <p:spPr>
          <a:xfrm>
            <a:off x="3455585" y="4621933"/>
            <a:ext cx="1547638" cy="7933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A14369C6-D755-41C7-8E06-169D8D5D4858}"/>
              </a:ext>
            </a:extLst>
          </p:cNvPr>
          <p:cNvSpPr/>
          <p:nvPr/>
        </p:nvSpPr>
        <p:spPr>
          <a:xfrm rot="6931003">
            <a:off x="4098429" y="2676202"/>
            <a:ext cx="2087168" cy="3894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377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33DB05-7868-4815-9721-51DDE7FB3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48" y="-424070"/>
            <a:ext cx="6728303" cy="62152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EEF3A04-F048-48F2-8DF8-B04A80E8F09D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Muralhas do Porto (morro de Pena Ventosa ou da Sé, depois alargada aos morros da Vitória, da Cividade e do Olival).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(Muralha Primitiva, século III d. C.; Muralha Fernandina, 1370; números 1-17: postigos / portas)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74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754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Redonda da Cidade do Porto, de George 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Balck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1813.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(disponível aqui: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https://artsandculture.google.com/asset/round-map-of-porto-by-george-balck-george-balck-arquivo-hist%C3%B3rico-da-casa-do-infante/6AHTkNEL_5Eang?ms=%7B%22x%22%3A0.5%2C%22y%22%3A0.5%2C%22z%22%3A11%2C%22size%22%3A%7B%22width%22%3A0.3812888637648389%2C%22height%22%3A0.15%7D%7D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1026" name="Picture 2" descr="Porto like the back of your hand | Non Architecture">
            <a:extLst>
              <a:ext uri="{FF2B5EF4-FFF2-40B4-BE49-F238E27FC236}">
                <a16:creationId xmlns:a16="http://schemas.microsoft.com/office/drawing/2014/main" id="{A3C54E9F-5766-4A37-AB6C-69DD1F8CB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84" y="0"/>
            <a:ext cx="4930632" cy="567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F2B71BC-9C2F-405D-8A08-A90E26B0F42F}"/>
              </a:ext>
            </a:extLst>
          </p:cNvPr>
          <p:cNvSpPr/>
          <p:nvPr/>
        </p:nvSpPr>
        <p:spPr>
          <a:xfrm>
            <a:off x="7731457" y="2602017"/>
            <a:ext cx="829859" cy="82698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EFA2C6CF-67F8-4188-925C-60CFC69BB359}"/>
              </a:ext>
            </a:extLst>
          </p:cNvPr>
          <p:cNvSpPr/>
          <p:nvPr/>
        </p:nvSpPr>
        <p:spPr>
          <a:xfrm rot="10800000">
            <a:off x="8751113" y="2482796"/>
            <a:ext cx="1065240" cy="10654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06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10503</TotalTime>
  <Words>2036</Words>
  <Application>Microsoft Office PowerPoint</Application>
  <PresentationFormat>Ecrã Panorâmico</PresentationFormat>
  <Paragraphs>248</Paragraphs>
  <Slides>57</Slides>
  <Notes>0</Notes>
  <HiddenSlides>0</HiddenSlides>
  <MMClips>1</MMClips>
  <ScaleCrop>false</ScaleCrop>
  <HeadingPairs>
    <vt:vector size="8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Comic Sans MS</vt:lpstr>
      <vt:lpstr>Tema do Office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Miguel</dc:creator>
  <cp:lastModifiedBy>Miguel</cp:lastModifiedBy>
  <cp:revision>326</cp:revision>
  <dcterms:created xsi:type="dcterms:W3CDTF">2020-09-24T16:30:28Z</dcterms:created>
  <dcterms:modified xsi:type="dcterms:W3CDTF">2021-05-25T22:21:28Z</dcterms:modified>
</cp:coreProperties>
</file>